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87" r:id="rId2"/>
    <p:sldId id="298" r:id="rId3"/>
    <p:sldId id="288" r:id="rId4"/>
    <p:sldId id="303" r:id="rId5"/>
    <p:sldId id="304" r:id="rId6"/>
    <p:sldId id="299" r:id="rId7"/>
    <p:sldId id="290" r:id="rId8"/>
    <p:sldId id="291" r:id="rId9"/>
    <p:sldId id="292" r:id="rId10"/>
    <p:sldId id="308" r:id="rId11"/>
    <p:sldId id="260" r:id="rId1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RxKc9J2KvMHhp/G6iKneWSoNDj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A2A5"/>
    <a:srgbClr val="DEF6F7"/>
    <a:srgbClr val="C6F1CC"/>
    <a:srgbClr val="5E5E5E"/>
    <a:srgbClr val="2D6919"/>
    <a:srgbClr val="F3F4D5"/>
    <a:srgbClr val="F5F6DF"/>
    <a:srgbClr val="F9F7EC"/>
    <a:srgbClr val="E8F8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85"/>
    <p:restoredTop sz="86382"/>
  </p:normalViewPr>
  <p:slideViewPr>
    <p:cSldViewPr snapToGrid="0">
      <p:cViewPr varScale="1">
        <p:scale>
          <a:sx n="71" d="100"/>
          <a:sy n="71" d="100"/>
        </p:scale>
        <p:origin x="816" y="168"/>
      </p:cViewPr>
      <p:guideLst>
        <p:guide orient="horz" pos="2160"/>
        <p:guide pos="2880"/>
      </p:guideLst>
    </p:cSldViewPr>
  </p:slideViewPr>
  <p:outlineViewPr>
    <p:cViewPr>
      <p:scale>
        <a:sx n="33" d="100"/>
        <a:sy n="33" d="100"/>
      </p:scale>
      <p:origin x="0" y="-1312"/>
    </p:cViewPr>
  </p:outlin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51" Type="http://schemas.openxmlformats.org/officeDocument/2006/relationships/theme" Target="theme/theme1.xml"/><Relationship Id="rId3" Type="http://schemas.openxmlformats.org/officeDocument/2006/relationships/slide" Target="slides/slide2.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49" Type="http://schemas.openxmlformats.org/officeDocument/2006/relationships/presProps" Target="presProps.xml"/><Relationship Id="rId10" Type="http://schemas.openxmlformats.org/officeDocument/2006/relationships/slide" Target="slides/slide9.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4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945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37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1" name="Google Shape;131;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080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87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4</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6404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Center for Astrophysics | Harvard &amp; Smithsonian</a:t>
            </a:r>
          </a:p>
        </p:txBody>
      </p:sp>
      <p:sp>
        <p:nvSpPr>
          <p:cNvPr id="5" name="Slide Number Placeholder 4"/>
          <p:cNvSpPr>
            <a:spLocks noGrp="1"/>
          </p:cNvSpPr>
          <p:nvPr>
            <p:ph type="sldNum" sz="quarter" idx="11"/>
          </p:nvPr>
        </p:nvSpPr>
        <p:spPr/>
        <p:txBody>
          <a:bodyPr/>
          <a:lstStyle/>
          <a:p>
            <a:fld id="{ABDA70D6-5FEC-E241-9326-F6B89790ECC4}" type="slidenum">
              <a:rPr lang="en-US" smtClean="0"/>
              <a:pPr/>
              <a:t>5</a:t>
            </a:fld>
            <a:endParaRPr lang="en-US"/>
          </a:p>
        </p:txBody>
      </p:sp>
    </p:spTree>
    <p:extLst>
      <p:ext uri="{BB962C8B-B14F-4D97-AF65-F5344CB8AC3E}">
        <p14:creationId xmlns:p14="http://schemas.microsoft.com/office/powerpoint/2010/main" val="1463031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00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1306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r>
              <a:rPr lang="en-US" dirty="0"/>
              <a:t>1706 eclipse was in Spain, France, Germany; 1715 was in England</a:t>
            </a:r>
            <a:endParaRPr dirty="0"/>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270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913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7"/>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17"/>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1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18"/>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18"/>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1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9"/>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0" name="Google Shape;30;p9"/>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1" name="Google Shape;31;p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7" name="Google Shape;37;p10"/>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8" name="Google Shape;38;p1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4" name="Google Shape;44;p11"/>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5" name="Google Shape;45;p11"/>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6" name="Google Shape;46;p11"/>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7" name="Google Shape;47;p1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2" name="Google Shape;52;p1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14"/>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14"/>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1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15"/>
          <p:cNvSpPr>
            <a:spLocks noGrp="1"/>
          </p:cNvSpPr>
          <p:nvPr>
            <p:ph type="pic" idx="2"/>
          </p:nvPr>
        </p:nvSpPr>
        <p:spPr>
          <a:xfrm>
            <a:off x="1792288" y="612775"/>
            <a:ext cx="5486400" cy="4114800"/>
          </a:xfrm>
          <a:prstGeom prst="rect">
            <a:avLst/>
          </a:prstGeom>
          <a:noFill/>
          <a:ln>
            <a:noFill/>
          </a:ln>
        </p:spPr>
      </p:sp>
      <p:sp>
        <p:nvSpPr>
          <p:cNvPr id="69" name="Google Shape;69;p15"/>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1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16"/>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1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6"/>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6"/>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clipsophil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hyperlink" Target="https://www.american-eclipse.com/" TargetMode="External"/><Relationship Id="rId13" Type="http://schemas.openxmlformats.org/officeDocument/2006/relationships/image" Target="../media/image16.jpg"/><Relationship Id="rId18" Type="http://schemas.openxmlformats.org/officeDocument/2006/relationships/hyperlink" Target="https://www.physics.louisville.edu/williger/Pa195_2024sp/Protected/Video_greetings/baron_greeting_20240213.mov" TargetMode="External"/><Relationship Id="rId3" Type="http://schemas.openxmlformats.org/officeDocument/2006/relationships/hyperlink" Target="https://en.wikipedia.org/wiki/Tyler_Nordgren" TargetMode="External"/><Relationship Id="rId21" Type="http://schemas.openxmlformats.org/officeDocument/2006/relationships/hyperlink" Target="https://www.physics.ox.ac.uk/our-people/closefe" TargetMode="External"/><Relationship Id="rId7" Type="http://schemas.openxmlformats.org/officeDocument/2006/relationships/hyperlink" Target="https://en.wikipedia.org/wiki/David_Baron" TargetMode="External"/><Relationship Id="rId12" Type="http://schemas.openxmlformats.org/officeDocument/2006/relationships/hyperlink" Target="https://global.oup.com/academic/product/eclipse-9780198795490?cc=us&amp;lang=en&amp;" TargetMode="External"/><Relationship Id="rId17" Type="http://schemas.openxmlformats.org/officeDocument/2006/relationships/hyperlink" Target="https://www.stlpr.org/show/st-louis-on-the-air/2017-06-16/6-things-to-know-about-the-aug-21-solar-eclipse-over-st-louis-from-an-author-who-has-seen-5" TargetMode="External"/><Relationship Id="rId2" Type="http://schemas.openxmlformats.org/officeDocument/2006/relationships/notesSlide" Target="../notesSlides/notesSlide10.xml"/><Relationship Id="rId16" Type="http://schemas.openxmlformats.org/officeDocument/2006/relationships/image" Target="../media/image19.png"/><Relationship Id="rId20" Type="http://schemas.openxmlformats.org/officeDocument/2006/relationships/hyperlink" Target="https://commons.wikimedia.org/wiki/File:John_C._Dvorak.jpg" TargetMode="External"/><Relationship Id="rId1" Type="http://schemas.openxmlformats.org/officeDocument/2006/relationships/slideLayout" Target="../slideLayouts/slideLayout1.xml"/><Relationship Id="rId6" Type="http://schemas.openxmlformats.org/officeDocument/2006/relationships/hyperlink" Target="https://www.space.com/37817-interview-with-eclipse-author-tyler-nordgren.html" TargetMode="External"/><Relationship Id="rId11" Type="http://schemas.openxmlformats.org/officeDocument/2006/relationships/hyperlink" Target="https://en.wikipedia.org/wiki/Frank_Close" TargetMode="External"/><Relationship Id="rId5" Type="http://schemas.openxmlformats.org/officeDocument/2006/relationships/hyperlink" Target="https://www.tylernordgren.com/" TargetMode="External"/><Relationship Id="rId15" Type="http://schemas.openxmlformats.org/officeDocument/2006/relationships/image" Target="../media/image18.jpg"/><Relationship Id="rId10" Type="http://schemas.openxmlformats.org/officeDocument/2006/relationships/hyperlink" Target="http://pegasusbooks.com/books/mask-of-the-sun-9781681773308-hardcover" TargetMode="External"/><Relationship Id="rId19" Type="http://schemas.openxmlformats.org/officeDocument/2006/relationships/hyperlink" Target="https://www.esri.com/news/releases/10_1qtr/wonders-night-sky.html" TargetMode="External"/><Relationship Id="rId4" Type="http://schemas.openxmlformats.org/officeDocument/2006/relationships/hyperlink" Target="https://www.hachettebookgroup.com/titles/tyler-nordgren/sun-moon-earth/9780465096466/?lens=basic-books" TargetMode="External"/><Relationship Id="rId9" Type="http://schemas.openxmlformats.org/officeDocument/2006/relationships/hyperlink" Target="https://johndvorak.us/" TargetMode="External"/><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cfa.harvard.edu/news/jenna-samra-wins-iau-phd-prize" TargetMode="Externa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t-gex.nagoya-u.ac.jp/en/member/111-2.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en.wikipedia.org/wiki/Maunder_Minimu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96434" y="1387928"/>
            <a:ext cx="4208361" cy="5470071"/>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sz="2800" dirty="0"/>
              <a:t>Canadian (Winnipeg), meteorologist, amateur astronomer, runs </a:t>
            </a:r>
            <a:r>
              <a:rPr lang="en-US" sz="2800" dirty="0">
                <a:solidFill>
                  <a:srgbClr val="0070C0"/>
                </a:solidFill>
                <a:hlinkClick r:id="rId3">
                  <a:extLst>
                    <a:ext uri="{A12FA001-AC4F-418D-AE19-62706E023703}">
                      <ahyp:hlinkClr xmlns:ahyp="http://schemas.microsoft.com/office/drawing/2018/hyperlinkcolor" val="tx"/>
                    </a:ext>
                  </a:extLst>
                </a:hlinkClick>
              </a:rPr>
              <a:t>eclipsophile.com</a:t>
            </a:r>
            <a:endParaRPr lang="en-US" sz="2800" dirty="0">
              <a:solidFill>
                <a:srgbClr val="0070C0"/>
              </a:solidFill>
            </a:endParaRPr>
          </a:p>
          <a:p>
            <a:pPr marL="798513" lvl="1" indent="-341313">
              <a:spcBef>
                <a:spcPts val="0"/>
              </a:spcBef>
              <a:buSzPts val="3200"/>
            </a:pPr>
            <a:r>
              <a:rPr lang="en-US" sz="2400" dirty="0">
                <a:solidFill>
                  <a:schemeClr val="tx1"/>
                </a:solidFill>
              </a:rPr>
              <a:t>BS UBC, MS Manitoba</a:t>
            </a:r>
          </a:p>
          <a:p>
            <a:pPr marL="798513" lvl="1" indent="-341313">
              <a:spcBef>
                <a:spcPts val="0"/>
              </a:spcBef>
              <a:buSzPts val="3200"/>
            </a:pPr>
            <a:r>
              <a:rPr lang="en-US" sz="2400" dirty="0">
                <a:solidFill>
                  <a:schemeClr val="tx1"/>
                </a:solidFill>
              </a:rPr>
              <a:t>Gives information about weather statistics for eclipses for planning</a:t>
            </a:r>
          </a:p>
          <a:p>
            <a:pPr marL="341313" indent="-341313">
              <a:spcBef>
                <a:spcPts val="0"/>
              </a:spcBef>
              <a:buSzPts val="3200"/>
            </a:pPr>
            <a:r>
              <a:rPr lang="en-US" sz="2800" dirty="0">
                <a:solidFill>
                  <a:schemeClr val="tx1"/>
                </a:solidFill>
              </a:rPr>
              <a:t>Observed 34 eclipses since 1979</a:t>
            </a:r>
          </a:p>
          <a:p>
            <a:pPr marL="798513" lvl="1" indent="-341313">
              <a:spcBef>
                <a:spcPts val="0"/>
              </a:spcBef>
              <a:buSzPts val="3200"/>
            </a:pPr>
            <a:r>
              <a:rPr lang="en-US" sz="2400" dirty="0">
                <a:solidFill>
                  <a:schemeClr val="tx1"/>
                </a:solidFill>
              </a:rPr>
              <a:t>Found ground temperatures drop more than higher up</a:t>
            </a:r>
          </a:p>
        </p:txBody>
      </p:sp>
      <p:sp>
        <p:nvSpPr>
          <p:cNvPr id="97" name="Google Shape;97;p1"/>
          <p:cNvSpPr txBox="1">
            <a:spLocks noGrp="1"/>
          </p:cNvSpPr>
          <p:nvPr>
            <p:ph type="title"/>
          </p:nvPr>
        </p:nvSpPr>
        <p:spPr>
          <a:xfrm>
            <a:off x="0" y="8845"/>
            <a:ext cx="4154557"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Jay Anderson - I</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B5D92556-1AF6-F746-9A68-6CA62C39BD70}"/>
              </a:ext>
            </a:extLst>
          </p:cNvPr>
          <p:cNvPicPr>
            <a:picLocks noChangeAspect="1"/>
          </p:cNvPicPr>
          <p:nvPr/>
        </p:nvPicPr>
        <p:blipFill>
          <a:blip r:embed="rId4"/>
          <a:stretch>
            <a:fillRect/>
          </a:stretch>
        </p:blipFill>
        <p:spPr>
          <a:xfrm>
            <a:off x="6420678" y="0"/>
            <a:ext cx="2723322" cy="1815548"/>
          </a:xfrm>
          <a:prstGeom prst="rect">
            <a:avLst/>
          </a:prstGeom>
        </p:spPr>
      </p:pic>
      <p:pic>
        <p:nvPicPr>
          <p:cNvPr id="5" name="Picture 4">
            <a:extLst>
              <a:ext uri="{FF2B5EF4-FFF2-40B4-BE49-F238E27FC236}">
                <a16:creationId xmlns:a16="http://schemas.microsoft.com/office/drawing/2014/main" id="{28999C60-60EB-9C4D-9CB4-0DC8B3AB11C3}"/>
              </a:ext>
            </a:extLst>
          </p:cNvPr>
          <p:cNvPicPr>
            <a:picLocks noChangeAspect="1"/>
          </p:cNvPicPr>
          <p:nvPr/>
        </p:nvPicPr>
        <p:blipFill>
          <a:blip r:embed="rId5"/>
          <a:stretch>
            <a:fillRect/>
          </a:stretch>
        </p:blipFill>
        <p:spPr>
          <a:xfrm>
            <a:off x="4304794" y="2164724"/>
            <a:ext cx="4839205" cy="2966893"/>
          </a:xfrm>
          <a:prstGeom prst="rect">
            <a:avLst/>
          </a:prstGeom>
        </p:spPr>
      </p:pic>
      <p:sp>
        <p:nvSpPr>
          <p:cNvPr id="6" name="TextBox 5">
            <a:extLst>
              <a:ext uri="{FF2B5EF4-FFF2-40B4-BE49-F238E27FC236}">
                <a16:creationId xmlns:a16="http://schemas.microsoft.com/office/drawing/2014/main" id="{95A36926-9BD3-AB47-95FB-546906B1F5E1}"/>
              </a:ext>
            </a:extLst>
          </p:cNvPr>
          <p:cNvSpPr txBox="1"/>
          <p:nvPr/>
        </p:nvSpPr>
        <p:spPr>
          <a:xfrm>
            <a:off x="4304796" y="5373953"/>
            <a:ext cx="4631634" cy="1323439"/>
          </a:xfrm>
          <a:prstGeom prst="rect">
            <a:avLst/>
          </a:prstGeom>
          <a:solidFill>
            <a:srgbClr val="FFC000"/>
          </a:solidFill>
        </p:spPr>
        <p:txBody>
          <a:bodyPr wrap="square" rtlCol="0">
            <a:spAutoFit/>
          </a:bodyPr>
          <a:lstStyle/>
          <a:p>
            <a:r>
              <a:rPr lang="en-US" sz="2000" b="1" dirty="0" err="1">
                <a:solidFill>
                  <a:srgbClr val="7030A0"/>
                </a:solidFill>
              </a:rPr>
              <a:t>Avg</a:t>
            </a:r>
            <a:r>
              <a:rPr lang="en-US" sz="2000" b="1" dirty="0">
                <a:solidFill>
                  <a:srgbClr val="7030A0"/>
                </a:solidFill>
              </a:rPr>
              <a:t> April sea-level pressure (2000-19) and tracks of most common types of spring storms, with Apr. 8, 2024 eclipse track.</a:t>
            </a:r>
          </a:p>
        </p:txBody>
      </p:sp>
      <p:sp>
        <p:nvSpPr>
          <p:cNvPr id="7" name="TextBox 6">
            <a:extLst>
              <a:ext uri="{FF2B5EF4-FFF2-40B4-BE49-F238E27FC236}">
                <a16:creationId xmlns:a16="http://schemas.microsoft.com/office/drawing/2014/main" id="{4A775514-5B25-244E-8D95-66B71E6A0B67}"/>
              </a:ext>
            </a:extLst>
          </p:cNvPr>
          <p:cNvSpPr txBox="1"/>
          <p:nvPr/>
        </p:nvSpPr>
        <p:spPr>
          <a:xfrm>
            <a:off x="4154557" y="8845"/>
            <a:ext cx="2266121" cy="1754326"/>
          </a:xfrm>
          <a:prstGeom prst="rect">
            <a:avLst/>
          </a:prstGeom>
          <a:solidFill>
            <a:srgbClr val="DEF6F7"/>
          </a:solidFill>
        </p:spPr>
        <p:txBody>
          <a:bodyPr wrap="square" rtlCol="0">
            <a:spAutoFit/>
          </a:bodyPr>
          <a:lstStyle/>
          <a:p>
            <a:r>
              <a:rPr lang="en-US" sz="1800" b="1" dirty="0"/>
              <a:t>Photo by Anderson.  Favorite eclipses: ’91 Mexico, ’15 Svalbard, ’21 N of Antarctica</a:t>
            </a:r>
          </a:p>
        </p:txBody>
      </p:sp>
    </p:spTree>
    <p:extLst>
      <p:ext uri="{BB962C8B-B14F-4D97-AF65-F5344CB8AC3E}">
        <p14:creationId xmlns:p14="http://schemas.microsoft.com/office/powerpoint/2010/main" val="360670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 y="1315624"/>
            <a:ext cx="5299926" cy="5542375"/>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sz="2000" b="1" u="sng" dirty="0">
                <a:solidFill>
                  <a:srgbClr val="7030A0"/>
                </a:solidFill>
              </a:rPr>
              <a:t>Tyler </a:t>
            </a:r>
            <a:r>
              <a:rPr lang="en-US" sz="2000" b="1" u="sng" dirty="0" err="1">
                <a:solidFill>
                  <a:srgbClr val="7030A0"/>
                </a:solidFill>
              </a:rPr>
              <a:t>Nordgren</a:t>
            </a:r>
            <a:r>
              <a:rPr lang="en-US" sz="2000" b="1" dirty="0">
                <a:solidFill>
                  <a:srgbClr val="7030A0"/>
                </a:solidFill>
              </a:rPr>
              <a:t> </a:t>
            </a:r>
            <a:r>
              <a:rPr lang="en-US" sz="2000" dirty="0"/>
              <a:t>(b. 1969) – </a:t>
            </a:r>
            <a:r>
              <a:rPr lang="en-US" sz="2000" dirty="0">
                <a:solidFill>
                  <a:srgbClr val="0070C0"/>
                </a:solidFill>
                <a:hlinkClick r:id="rId3">
                  <a:extLst>
                    <a:ext uri="{A12FA001-AC4F-418D-AE19-62706E023703}">
                      <ahyp:hlinkClr xmlns:ahyp="http://schemas.microsoft.com/office/drawing/2018/hyperlinkcolor" val="tx"/>
                    </a:ext>
                  </a:extLst>
                </a:hlinkClick>
              </a:rPr>
              <a:t>Wikipedia </a:t>
            </a:r>
            <a:endParaRPr lang="en-US" sz="2000" dirty="0">
              <a:solidFill>
                <a:srgbClr val="0070C0"/>
              </a:solidFill>
            </a:endParaRPr>
          </a:p>
          <a:p>
            <a:pPr marL="798513" lvl="1" indent="-341313">
              <a:spcBef>
                <a:spcPts val="0"/>
              </a:spcBef>
              <a:buSzPts val="3200"/>
            </a:pPr>
            <a:r>
              <a:rPr lang="en-US" sz="1600" dirty="0">
                <a:solidFill>
                  <a:schemeClr val="tx1"/>
                </a:solidFill>
              </a:rPr>
              <a:t>PhD Astronomy, Cornell; Prof. U. Redlands (CA)</a:t>
            </a:r>
          </a:p>
          <a:p>
            <a:pPr marL="798513" lvl="1" indent="-341313">
              <a:spcBef>
                <a:spcPts val="0"/>
              </a:spcBef>
              <a:buSzPts val="3200"/>
            </a:pPr>
            <a:r>
              <a:rPr lang="en-US" sz="1800" i="1" dirty="0">
                <a:solidFill>
                  <a:srgbClr val="7030A0"/>
                </a:solidFill>
                <a:hlinkClick r:id="rId4">
                  <a:extLst>
                    <a:ext uri="{A12FA001-AC4F-418D-AE19-62706E023703}">
                      <ahyp:hlinkClr xmlns:ahyp="http://schemas.microsoft.com/office/drawing/2018/hyperlinkcolor" val="tx"/>
                    </a:ext>
                  </a:extLst>
                </a:hlinkClick>
              </a:rPr>
              <a:t>Sun, Earth, Moon</a:t>
            </a:r>
            <a:r>
              <a:rPr lang="en-US" sz="1800" i="1" dirty="0">
                <a:solidFill>
                  <a:schemeClr val="tx1"/>
                </a:solidFill>
              </a:rPr>
              <a:t> </a:t>
            </a:r>
            <a:r>
              <a:rPr lang="en-US" sz="1800" dirty="0">
                <a:solidFill>
                  <a:schemeClr val="tx1"/>
                </a:solidFill>
              </a:rPr>
              <a:t>(Hachette, 2016), also </a:t>
            </a:r>
            <a:r>
              <a:rPr lang="en-US" sz="1800" dirty="0">
                <a:solidFill>
                  <a:srgbClr val="0070C0"/>
                </a:solidFill>
                <a:hlinkClick r:id="rId5">
                  <a:extLst>
                    <a:ext uri="{A12FA001-AC4F-418D-AE19-62706E023703}">
                      <ahyp:hlinkClr xmlns:ahyp="http://schemas.microsoft.com/office/drawing/2018/hyperlinkcolor" val="tx"/>
                    </a:ext>
                  </a:extLst>
                </a:hlinkClick>
              </a:rPr>
              <a:t>Space Art Travel Bureau</a:t>
            </a:r>
            <a:r>
              <a:rPr lang="en-US" sz="1800" dirty="0">
                <a:solidFill>
                  <a:srgbClr val="0070C0"/>
                </a:solidFill>
              </a:rPr>
              <a:t> (website)</a:t>
            </a:r>
            <a:r>
              <a:rPr lang="en-US" sz="1800" dirty="0">
                <a:solidFill>
                  <a:schemeClr val="tx1"/>
                </a:solidFill>
              </a:rPr>
              <a:t>, </a:t>
            </a:r>
            <a:r>
              <a:rPr lang="en-US" sz="1800" dirty="0">
                <a:solidFill>
                  <a:srgbClr val="0070C0"/>
                </a:solidFill>
                <a:hlinkClick r:id="rId6">
                  <a:extLst>
                    <a:ext uri="{A12FA001-AC4F-418D-AE19-62706E023703}">
                      <ahyp:hlinkClr xmlns:ahyp="http://schemas.microsoft.com/office/drawing/2018/hyperlinkcolor" val="tx"/>
                    </a:ext>
                  </a:extLst>
                </a:hlinkClick>
              </a:rPr>
              <a:t>space.com interview</a:t>
            </a:r>
            <a:r>
              <a:rPr lang="en-US" sz="1800" dirty="0">
                <a:solidFill>
                  <a:schemeClr val="tx1"/>
                </a:solidFill>
              </a:rPr>
              <a:t> 2017</a:t>
            </a:r>
            <a:endParaRPr lang="en-US" sz="1800" dirty="0">
              <a:solidFill>
                <a:srgbClr val="0070C0"/>
              </a:solidFill>
            </a:endParaRPr>
          </a:p>
          <a:p>
            <a:pPr marL="341313" indent="-341313">
              <a:spcBef>
                <a:spcPts val="0"/>
              </a:spcBef>
              <a:buSzPts val="3200"/>
            </a:pPr>
            <a:r>
              <a:rPr lang="en-US" sz="2000" b="1" u="sng" dirty="0">
                <a:solidFill>
                  <a:srgbClr val="7030A0"/>
                </a:solidFill>
              </a:rPr>
              <a:t>David Baron</a:t>
            </a:r>
            <a:r>
              <a:rPr lang="en-US" sz="2000" dirty="0">
                <a:solidFill>
                  <a:schemeClr val="tx1"/>
                </a:solidFill>
              </a:rPr>
              <a:t>, science writer – </a:t>
            </a:r>
            <a:r>
              <a:rPr lang="en-US" sz="2000" dirty="0">
                <a:solidFill>
                  <a:srgbClr val="0070C0"/>
                </a:solidFill>
                <a:hlinkClick r:id="rId7">
                  <a:extLst>
                    <a:ext uri="{A12FA001-AC4F-418D-AE19-62706E023703}">
                      <ahyp:hlinkClr xmlns:ahyp="http://schemas.microsoft.com/office/drawing/2018/hyperlinkcolor" val="tx"/>
                    </a:ext>
                  </a:extLst>
                </a:hlinkClick>
              </a:rPr>
              <a:t>Wikipedia</a:t>
            </a:r>
            <a:endParaRPr lang="en-US" sz="2000" dirty="0">
              <a:solidFill>
                <a:srgbClr val="0070C0"/>
              </a:solidFill>
            </a:endParaRPr>
          </a:p>
          <a:p>
            <a:pPr marL="798513" lvl="1" indent="-341313">
              <a:spcBef>
                <a:spcPts val="0"/>
              </a:spcBef>
              <a:buSzPts val="3200"/>
            </a:pPr>
            <a:r>
              <a:rPr lang="en-US" sz="1800" i="1" dirty="0">
                <a:solidFill>
                  <a:srgbClr val="7030A0"/>
                </a:solidFill>
                <a:hlinkClick r:id="rId8">
                  <a:extLst>
                    <a:ext uri="{A12FA001-AC4F-418D-AE19-62706E023703}">
                      <ahyp:hlinkClr xmlns:ahyp="http://schemas.microsoft.com/office/drawing/2018/hyperlinkcolor" val="tx"/>
                    </a:ext>
                  </a:extLst>
                </a:hlinkClick>
              </a:rPr>
              <a:t>American Eclipse</a:t>
            </a:r>
            <a:r>
              <a:rPr lang="en-US" sz="1800" i="1" dirty="0">
                <a:solidFill>
                  <a:schemeClr val="tx1"/>
                </a:solidFill>
              </a:rPr>
              <a:t>: A Nation’s Epic Race to Catch the Shadow of the Moon and Win the Glory of the World (</a:t>
            </a:r>
            <a:r>
              <a:rPr lang="en-US" sz="1800" i="1" dirty="0" err="1">
                <a:solidFill>
                  <a:schemeClr val="tx1"/>
                </a:solidFill>
              </a:rPr>
              <a:t>Liveright</a:t>
            </a:r>
            <a:r>
              <a:rPr lang="en-US" sz="1800" i="1" dirty="0">
                <a:solidFill>
                  <a:schemeClr val="tx1"/>
                </a:solidFill>
              </a:rPr>
              <a:t>, 2017)</a:t>
            </a:r>
          </a:p>
          <a:p>
            <a:pPr marL="341313" indent="-341313">
              <a:spcBef>
                <a:spcPts val="0"/>
              </a:spcBef>
              <a:buSzPts val="3200"/>
            </a:pPr>
            <a:r>
              <a:rPr lang="en-US" sz="2000" b="1" u="sng" dirty="0">
                <a:solidFill>
                  <a:srgbClr val="7030A0"/>
                </a:solidFill>
              </a:rPr>
              <a:t>John Dvorak</a:t>
            </a:r>
            <a:r>
              <a:rPr lang="en-US" sz="2000" b="1" dirty="0">
                <a:solidFill>
                  <a:srgbClr val="7030A0"/>
                </a:solidFill>
              </a:rPr>
              <a:t> </a:t>
            </a:r>
            <a:r>
              <a:rPr lang="en-US" sz="2000" dirty="0">
                <a:solidFill>
                  <a:schemeClr val="tx1"/>
                </a:solidFill>
              </a:rPr>
              <a:t>(b. 1952); </a:t>
            </a:r>
            <a:r>
              <a:rPr lang="en-US" sz="2000" i="1" dirty="0">
                <a:solidFill>
                  <a:srgbClr val="0070C0"/>
                </a:solidFill>
                <a:hlinkClick r:id="rId9">
                  <a:extLst>
                    <a:ext uri="{A12FA001-AC4F-418D-AE19-62706E023703}">
                      <ahyp:hlinkClr xmlns:ahyp="http://schemas.microsoft.com/office/drawing/2018/hyperlinkcolor" val="tx"/>
                    </a:ext>
                  </a:extLst>
                </a:hlinkClick>
              </a:rPr>
              <a:t>website</a:t>
            </a:r>
            <a:endParaRPr lang="en-US" sz="2000" dirty="0">
              <a:solidFill>
                <a:srgbClr val="0070C0"/>
              </a:solidFill>
            </a:endParaRPr>
          </a:p>
          <a:p>
            <a:pPr marL="798513" lvl="1" indent="-341313">
              <a:spcBef>
                <a:spcPts val="0"/>
              </a:spcBef>
              <a:buSzPts val="3200"/>
            </a:pPr>
            <a:r>
              <a:rPr lang="en-US" sz="1800" dirty="0">
                <a:solidFill>
                  <a:schemeClr val="tx1"/>
                </a:solidFill>
              </a:rPr>
              <a:t>PhD Geoscience;  </a:t>
            </a:r>
            <a:r>
              <a:rPr lang="en-US" sz="1800" i="1" dirty="0">
                <a:solidFill>
                  <a:srgbClr val="0070C0"/>
                </a:solidFill>
                <a:hlinkClick r:id="rId10">
                  <a:extLst>
                    <a:ext uri="{A12FA001-AC4F-418D-AE19-62706E023703}">
                      <ahyp:hlinkClr xmlns:ahyp="http://schemas.microsoft.com/office/drawing/2018/hyperlinkcolor" val="tx"/>
                    </a:ext>
                  </a:extLst>
                </a:hlinkClick>
              </a:rPr>
              <a:t>Mask of the Sun</a:t>
            </a:r>
            <a:r>
              <a:rPr lang="en-US" sz="1800" i="1" dirty="0">
                <a:solidFill>
                  <a:schemeClr val="tx1"/>
                </a:solidFill>
              </a:rPr>
              <a:t>: The Science, History and </a:t>
            </a:r>
            <a:r>
              <a:rPr lang="en-US" sz="1800" i="1" dirty="0" err="1">
                <a:solidFill>
                  <a:schemeClr val="tx1"/>
                </a:solidFill>
              </a:rPr>
              <a:t>Forgottten</a:t>
            </a:r>
            <a:r>
              <a:rPr lang="en-US" sz="1800" i="1" dirty="0">
                <a:solidFill>
                  <a:schemeClr val="tx1"/>
                </a:solidFill>
              </a:rPr>
              <a:t> Lore of Eclipses (Pegasus, 2017)</a:t>
            </a:r>
            <a:endParaRPr lang="en-US" sz="1800" i="1" dirty="0">
              <a:solidFill>
                <a:srgbClr val="0070C0"/>
              </a:solidFill>
            </a:endParaRPr>
          </a:p>
          <a:p>
            <a:pPr marL="341313" indent="-341313">
              <a:spcBef>
                <a:spcPts val="0"/>
              </a:spcBef>
              <a:buSzPts val="3200"/>
            </a:pPr>
            <a:r>
              <a:rPr lang="en-US" sz="2000" b="1" u="sng" dirty="0">
                <a:solidFill>
                  <a:srgbClr val="7030A0"/>
                </a:solidFill>
              </a:rPr>
              <a:t>Francis Edwin Close</a:t>
            </a:r>
            <a:r>
              <a:rPr lang="en-US" sz="2000" dirty="0">
                <a:solidFill>
                  <a:schemeClr val="tx1"/>
                </a:solidFill>
              </a:rPr>
              <a:t>, OBE (b. 1945)</a:t>
            </a:r>
            <a:endParaRPr lang="en-US" sz="2000" dirty="0">
              <a:solidFill>
                <a:srgbClr val="0070C0"/>
              </a:solidFill>
            </a:endParaRPr>
          </a:p>
          <a:p>
            <a:pPr marL="798513" lvl="1" indent="-341313">
              <a:spcBef>
                <a:spcPts val="0"/>
              </a:spcBef>
              <a:buSzPts val="3200"/>
            </a:pPr>
            <a:r>
              <a:rPr lang="en-US" sz="1800" dirty="0">
                <a:solidFill>
                  <a:schemeClr val="tx1"/>
                </a:solidFill>
              </a:rPr>
              <a:t>PhD Physics, Oxford (current Prof. emeritus) ; </a:t>
            </a:r>
            <a:r>
              <a:rPr lang="en-US" sz="1800" dirty="0">
                <a:solidFill>
                  <a:srgbClr val="0070C0"/>
                </a:solidFill>
                <a:hlinkClick r:id="rId11">
                  <a:extLst>
                    <a:ext uri="{A12FA001-AC4F-418D-AE19-62706E023703}">
                      <ahyp:hlinkClr xmlns:ahyp="http://schemas.microsoft.com/office/drawing/2018/hyperlinkcolor" val="tx"/>
                    </a:ext>
                  </a:extLst>
                </a:hlinkClick>
              </a:rPr>
              <a:t>Wikipedia</a:t>
            </a:r>
            <a:endParaRPr lang="en-US" sz="1800" dirty="0">
              <a:solidFill>
                <a:schemeClr val="tx1"/>
              </a:solidFill>
            </a:endParaRPr>
          </a:p>
          <a:p>
            <a:pPr marL="798513" lvl="1" indent="-341313">
              <a:spcBef>
                <a:spcPts val="0"/>
              </a:spcBef>
              <a:buSzPts val="3200"/>
            </a:pPr>
            <a:r>
              <a:rPr lang="en-US" sz="1800" i="1" dirty="0">
                <a:solidFill>
                  <a:srgbClr val="0070C0"/>
                </a:solidFill>
                <a:hlinkClick r:id="rId12">
                  <a:extLst>
                    <a:ext uri="{A12FA001-AC4F-418D-AE19-62706E023703}">
                      <ahyp:hlinkClr xmlns:ahyp="http://schemas.microsoft.com/office/drawing/2018/hyperlinkcolor" val="tx"/>
                    </a:ext>
                  </a:extLst>
                </a:hlinkClick>
              </a:rPr>
              <a:t>Eclipse</a:t>
            </a:r>
            <a:r>
              <a:rPr lang="en-US" sz="1800" i="1" dirty="0">
                <a:solidFill>
                  <a:schemeClr val="tx1"/>
                </a:solidFill>
              </a:rPr>
              <a:t>: Journeys to the Dark Side of the Moon (Oxford U. Press, 2017) + other popular science works</a:t>
            </a:r>
          </a:p>
        </p:txBody>
      </p:sp>
      <p:sp>
        <p:nvSpPr>
          <p:cNvPr id="97" name="Google Shape;97;p1"/>
          <p:cNvSpPr txBox="1">
            <a:spLocks noGrp="1"/>
          </p:cNvSpPr>
          <p:nvPr>
            <p:ph type="title"/>
          </p:nvPr>
        </p:nvSpPr>
        <p:spPr>
          <a:xfrm>
            <a:off x="0" y="8845"/>
            <a:ext cx="4950665"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A Sample of Authors</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11" name="Picture 10">
            <a:extLst>
              <a:ext uri="{FF2B5EF4-FFF2-40B4-BE49-F238E27FC236}">
                <a16:creationId xmlns:a16="http://schemas.microsoft.com/office/drawing/2014/main" id="{7761317C-F358-A04F-BE2F-8AC93D4B8D3B}"/>
              </a:ext>
            </a:extLst>
          </p:cNvPr>
          <p:cNvPicPr>
            <a:picLocks noChangeAspect="1"/>
          </p:cNvPicPr>
          <p:nvPr/>
        </p:nvPicPr>
        <p:blipFill>
          <a:blip r:embed="rId13"/>
          <a:stretch>
            <a:fillRect/>
          </a:stretch>
        </p:blipFill>
        <p:spPr>
          <a:xfrm>
            <a:off x="5299925" y="8845"/>
            <a:ext cx="1114984" cy="1672476"/>
          </a:xfrm>
          <a:prstGeom prst="rect">
            <a:avLst/>
          </a:prstGeom>
        </p:spPr>
      </p:pic>
      <p:pic>
        <p:nvPicPr>
          <p:cNvPr id="13" name="Picture 12">
            <a:extLst>
              <a:ext uri="{FF2B5EF4-FFF2-40B4-BE49-F238E27FC236}">
                <a16:creationId xmlns:a16="http://schemas.microsoft.com/office/drawing/2014/main" id="{D7C09739-D35F-0E47-BCA1-142A8C218FA6}"/>
              </a:ext>
            </a:extLst>
          </p:cNvPr>
          <p:cNvPicPr>
            <a:picLocks noChangeAspect="1"/>
          </p:cNvPicPr>
          <p:nvPr/>
        </p:nvPicPr>
        <p:blipFill>
          <a:blip r:embed="rId14"/>
          <a:stretch>
            <a:fillRect/>
          </a:stretch>
        </p:blipFill>
        <p:spPr>
          <a:xfrm>
            <a:off x="6493444" y="90488"/>
            <a:ext cx="2321943" cy="1538287"/>
          </a:xfrm>
          <a:prstGeom prst="rect">
            <a:avLst/>
          </a:prstGeom>
        </p:spPr>
      </p:pic>
      <p:pic>
        <p:nvPicPr>
          <p:cNvPr id="15" name="Picture 14">
            <a:extLst>
              <a:ext uri="{FF2B5EF4-FFF2-40B4-BE49-F238E27FC236}">
                <a16:creationId xmlns:a16="http://schemas.microsoft.com/office/drawing/2014/main" id="{80123D75-A171-5940-84E2-F70CF8B2CB3E}"/>
              </a:ext>
            </a:extLst>
          </p:cNvPr>
          <p:cNvPicPr>
            <a:picLocks noChangeAspect="1"/>
          </p:cNvPicPr>
          <p:nvPr/>
        </p:nvPicPr>
        <p:blipFill>
          <a:blip r:embed="rId15"/>
          <a:stretch>
            <a:fillRect/>
          </a:stretch>
        </p:blipFill>
        <p:spPr>
          <a:xfrm>
            <a:off x="6643687" y="2777540"/>
            <a:ext cx="2366650" cy="1577766"/>
          </a:xfrm>
          <a:prstGeom prst="rect">
            <a:avLst/>
          </a:prstGeom>
        </p:spPr>
      </p:pic>
      <p:pic>
        <p:nvPicPr>
          <p:cNvPr id="17" name="Picture 16">
            <a:extLst>
              <a:ext uri="{FF2B5EF4-FFF2-40B4-BE49-F238E27FC236}">
                <a16:creationId xmlns:a16="http://schemas.microsoft.com/office/drawing/2014/main" id="{D2F73E5F-B6A6-FA49-8EF4-9F1B6D20B769}"/>
              </a:ext>
            </a:extLst>
          </p:cNvPr>
          <p:cNvPicPr>
            <a:picLocks noChangeAspect="1"/>
          </p:cNvPicPr>
          <p:nvPr/>
        </p:nvPicPr>
        <p:blipFill>
          <a:blip r:embed="rId16"/>
          <a:stretch>
            <a:fillRect/>
          </a:stretch>
        </p:blipFill>
        <p:spPr>
          <a:xfrm>
            <a:off x="5596516" y="4943953"/>
            <a:ext cx="1456848" cy="1456848"/>
          </a:xfrm>
          <a:prstGeom prst="rect">
            <a:avLst/>
          </a:prstGeom>
        </p:spPr>
      </p:pic>
      <p:sp>
        <p:nvSpPr>
          <p:cNvPr id="18" name="TextBox 17">
            <a:extLst>
              <a:ext uri="{FF2B5EF4-FFF2-40B4-BE49-F238E27FC236}">
                <a16:creationId xmlns:a16="http://schemas.microsoft.com/office/drawing/2014/main" id="{890DDF13-E9EF-614E-9F89-62527A5CD2DD}"/>
              </a:ext>
            </a:extLst>
          </p:cNvPr>
          <p:cNvSpPr txBox="1"/>
          <p:nvPr/>
        </p:nvSpPr>
        <p:spPr>
          <a:xfrm>
            <a:off x="6629400" y="1670267"/>
            <a:ext cx="2514600" cy="738664"/>
          </a:xfrm>
          <a:prstGeom prst="rect">
            <a:avLst/>
          </a:prstGeom>
          <a:solidFill>
            <a:schemeClr val="bg1">
              <a:lumMod val="95000"/>
            </a:schemeClr>
          </a:solidFill>
        </p:spPr>
        <p:txBody>
          <a:bodyPr wrap="square" rtlCol="0">
            <a:spAutoFit/>
          </a:bodyPr>
          <a:lstStyle/>
          <a:p>
            <a:r>
              <a:rPr lang="en-US" i="1" dirty="0"/>
              <a:t>David Baron, 2017 – Image </a:t>
            </a:r>
            <a:r>
              <a:rPr lang="en-US" i="1" dirty="0">
                <a:solidFill>
                  <a:srgbClr val="0070C0"/>
                </a:solidFill>
                <a:hlinkClick r:id="rId17">
                  <a:extLst>
                    <a:ext uri="{A12FA001-AC4F-418D-AE19-62706E023703}">
                      <ahyp:hlinkClr xmlns:ahyp="http://schemas.microsoft.com/office/drawing/2018/hyperlinkcolor" val="tx"/>
                    </a:ext>
                  </a:extLst>
                </a:hlinkClick>
              </a:rPr>
              <a:t>St. Louis Public Radio</a:t>
            </a:r>
            <a:endParaRPr lang="en-US" i="1" dirty="0">
              <a:solidFill>
                <a:srgbClr val="0070C0"/>
              </a:solidFill>
            </a:endParaRPr>
          </a:p>
          <a:p>
            <a:r>
              <a:rPr lang="en-US" b="1" i="1" dirty="0">
                <a:solidFill>
                  <a:srgbClr val="7030A0"/>
                </a:solidFill>
                <a:hlinkClick r:id="rId18">
                  <a:extLst>
                    <a:ext uri="{A12FA001-AC4F-418D-AE19-62706E023703}">
                      <ahyp:hlinkClr xmlns:ahyp="http://schemas.microsoft.com/office/drawing/2018/hyperlinkcolor" val="tx"/>
                    </a:ext>
                  </a:extLst>
                </a:hlinkClick>
              </a:rPr>
              <a:t>Video greeting to class! (2’)</a:t>
            </a:r>
            <a:endParaRPr lang="en-US" b="1" i="1" dirty="0">
              <a:solidFill>
                <a:srgbClr val="7030A0"/>
              </a:solidFill>
            </a:endParaRPr>
          </a:p>
        </p:txBody>
      </p:sp>
      <p:sp>
        <p:nvSpPr>
          <p:cNvPr id="19" name="TextBox 18">
            <a:extLst>
              <a:ext uri="{FF2B5EF4-FFF2-40B4-BE49-F238E27FC236}">
                <a16:creationId xmlns:a16="http://schemas.microsoft.com/office/drawing/2014/main" id="{9C68DBAB-DB44-DB4E-97F9-637CD0E22A23}"/>
              </a:ext>
            </a:extLst>
          </p:cNvPr>
          <p:cNvSpPr txBox="1"/>
          <p:nvPr/>
        </p:nvSpPr>
        <p:spPr>
          <a:xfrm>
            <a:off x="5353966" y="1716433"/>
            <a:ext cx="1177367" cy="1169551"/>
          </a:xfrm>
          <a:prstGeom prst="rect">
            <a:avLst/>
          </a:prstGeom>
          <a:solidFill>
            <a:schemeClr val="bg1">
              <a:lumMod val="95000"/>
            </a:schemeClr>
          </a:solidFill>
        </p:spPr>
        <p:txBody>
          <a:bodyPr wrap="square" rtlCol="0">
            <a:spAutoFit/>
          </a:bodyPr>
          <a:lstStyle/>
          <a:p>
            <a:r>
              <a:rPr lang="en-US" dirty="0"/>
              <a:t>Tyler </a:t>
            </a:r>
            <a:r>
              <a:rPr lang="en-US" dirty="0" err="1"/>
              <a:t>Nordgren</a:t>
            </a:r>
            <a:r>
              <a:rPr lang="en-US" dirty="0"/>
              <a:t>, 2010 –  </a:t>
            </a:r>
            <a:r>
              <a:rPr lang="en-US" dirty="0">
                <a:solidFill>
                  <a:srgbClr val="0070C0"/>
                </a:solidFill>
                <a:hlinkClick r:id="rId19">
                  <a:extLst>
                    <a:ext uri="{A12FA001-AC4F-418D-AE19-62706E023703}">
                      <ahyp:hlinkClr xmlns:ahyp="http://schemas.microsoft.com/office/drawing/2018/hyperlinkcolor" val="tx"/>
                    </a:ext>
                  </a:extLst>
                </a:hlinkClick>
              </a:rPr>
              <a:t>image </a:t>
            </a:r>
            <a:r>
              <a:rPr lang="en-US" dirty="0" err="1">
                <a:solidFill>
                  <a:srgbClr val="0070C0"/>
                </a:solidFill>
                <a:hlinkClick r:id="rId19">
                  <a:extLst>
                    <a:ext uri="{A12FA001-AC4F-418D-AE19-62706E023703}">
                      <ahyp:hlinkClr xmlns:ahyp="http://schemas.microsoft.com/office/drawing/2018/hyperlinkcolor" val="tx"/>
                    </a:ext>
                  </a:extLst>
                </a:hlinkClick>
              </a:rPr>
              <a:t>esri.com</a:t>
            </a:r>
            <a:endParaRPr lang="en-US" dirty="0">
              <a:solidFill>
                <a:srgbClr val="0070C0"/>
              </a:solidFill>
            </a:endParaRPr>
          </a:p>
        </p:txBody>
      </p:sp>
      <p:sp>
        <p:nvSpPr>
          <p:cNvPr id="20" name="TextBox 19">
            <a:extLst>
              <a:ext uri="{FF2B5EF4-FFF2-40B4-BE49-F238E27FC236}">
                <a16:creationId xmlns:a16="http://schemas.microsoft.com/office/drawing/2014/main" id="{D8F4E72E-B4DD-684E-A5FE-7038A4E89D6C}"/>
              </a:ext>
            </a:extLst>
          </p:cNvPr>
          <p:cNvSpPr txBox="1"/>
          <p:nvPr/>
        </p:nvSpPr>
        <p:spPr>
          <a:xfrm>
            <a:off x="7624451" y="4453753"/>
            <a:ext cx="1371599" cy="954107"/>
          </a:xfrm>
          <a:prstGeom prst="rect">
            <a:avLst/>
          </a:prstGeom>
          <a:solidFill>
            <a:schemeClr val="bg1">
              <a:lumMod val="95000"/>
            </a:schemeClr>
          </a:solidFill>
        </p:spPr>
        <p:txBody>
          <a:bodyPr wrap="square" rtlCol="0">
            <a:spAutoFit/>
          </a:bodyPr>
          <a:lstStyle/>
          <a:p>
            <a:r>
              <a:rPr lang="en-US" dirty="0"/>
              <a:t>John Dvorak, 2007, </a:t>
            </a:r>
            <a:r>
              <a:rPr lang="en-US" dirty="0">
                <a:solidFill>
                  <a:srgbClr val="0070C0"/>
                </a:solidFill>
                <a:hlinkClick r:id="rId20">
                  <a:extLst>
                    <a:ext uri="{A12FA001-AC4F-418D-AE19-62706E023703}">
                      <ahyp:hlinkClr xmlns:ahyp="http://schemas.microsoft.com/office/drawing/2018/hyperlinkcolor" val="tx"/>
                    </a:ext>
                  </a:extLst>
                </a:hlinkClick>
              </a:rPr>
              <a:t>Wikimedia commons</a:t>
            </a:r>
            <a:r>
              <a:rPr lang="en-US" dirty="0">
                <a:solidFill>
                  <a:srgbClr val="0070C0"/>
                </a:solidFill>
              </a:rPr>
              <a:t> </a:t>
            </a:r>
          </a:p>
        </p:txBody>
      </p:sp>
      <p:sp>
        <p:nvSpPr>
          <p:cNvPr id="21" name="TextBox 20">
            <a:extLst>
              <a:ext uri="{FF2B5EF4-FFF2-40B4-BE49-F238E27FC236}">
                <a16:creationId xmlns:a16="http://schemas.microsoft.com/office/drawing/2014/main" id="{5E1AA5AE-3F04-B34C-90DF-28254FAF2824}"/>
              </a:ext>
            </a:extLst>
          </p:cNvPr>
          <p:cNvSpPr txBox="1"/>
          <p:nvPr/>
        </p:nvSpPr>
        <p:spPr>
          <a:xfrm>
            <a:off x="7254875" y="5872163"/>
            <a:ext cx="1560512" cy="738664"/>
          </a:xfrm>
          <a:prstGeom prst="rect">
            <a:avLst/>
          </a:prstGeom>
          <a:solidFill>
            <a:schemeClr val="bg1">
              <a:lumMod val="95000"/>
            </a:schemeClr>
          </a:solidFill>
        </p:spPr>
        <p:txBody>
          <a:bodyPr wrap="square" rtlCol="0">
            <a:spAutoFit/>
          </a:bodyPr>
          <a:lstStyle/>
          <a:p>
            <a:r>
              <a:rPr lang="en-US" dirty="0"/>
              <a:t>Francis E. Close, undated, </a:t>
            </a:r>
            <a:r>
              <a:rPr lang="en-US" dirty="0">
                <a:solidFill>
                  <a:srgbClr val="0070C0"/>
                </a:solidFill>
                <a:hlinkClick r:id="rId21">
                  <a:extLst>
                    <a:ext uri="{A12FA001-AC4F-418D-AE19-62706E023703}">
                      <ahyp:hlinkClr xmlns:ahyp="http://schemas.microsoft.com/office/drawing/2018/hyperlinkcolor" val="tx"/>
                    </a:ext>
                  </a:extLst>
                </a:hlinkClick>
              </a:rPr>
              <a:t>Oxford U. Physics</a:t>
            </a:r>
            <a:endParaRPr lang="en-US" dirty="0">
              <a:solidFill>
                <a:srgbClr val="0070C0"/>
              </a:solidFill>
            </a:endParaRPr>
          </a:p>
        </p:txBody>
      </p:sp>
    </p:spTree>
    <p:extLst>
      <p:ext uri="{BB962C8B-B14F-4D97-AF65-F5344CB8AC3E}">
        <p14:creationId xmlns:p14="http://schemas.microsoft.com/office/powerpoint/2010/main" val="202294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title"/>
          </p:nvPr>
        </p:nvSpPr>
        <p:spPr>
          <a:xfrm>
            <a:off x="0" y="25401"/>
            <a:ext cx="9102461" cy="1060146"/>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SUMMARY</a:t>
            </a:r>
            <a:endParaRPr/>
          </a:p>
        </p:txBody>
      </p:sp>
      <p:sp>
        <p:nvSpPr>
          <p:cNvPr id="134" name="Google Shape;134;p5"/>
          <p:cNvSpPr txBox="1">
            <a:spLocks noGrp="1"/>
          </p:cNvSpPr>
          <p:nvPr>
            <p:ph type="body" idx="1"/>
          </p:nvPr>
        </p:nvSpPr>
        <p:spPr>
          <a:xfrm>
            <a:off x="75406" y="1094013"/>
            <a:ext cx="8991600" cy="5772453"/>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b="1" dirty="0"/>
              <a:t>Ancient times – 16</a:t>
            </a:r>
            <a:r>
              <a:rPr lang="en-US" sz="2800" b="1" baseline="30000" dirty="0"/>
              <a:t>th</a:t>
            </a:r>
            <a:r>
              <a:rPr lang="en-US" sz="2800" b="1" dirty="0"/>
              <a:t> cent: </a:t>
            </a:r>
          </a:p>
          <a:p>
            <a:pPr marL="798513" lvl="1" indent="-341313">
              <a:spcBef>
                <a:spcPts val="0"/>
              </a:spcBef>
              <a:buSzPts val="2800"/>
              <a:buChar char="•"/>
            </a:pPr>
            <a:r>
              <a:rPr lang="en-US" sz="2400" dirty="0">
                <a:solidFill>
                  <a:srgbClr val="0070C0"/>
                </a:solidFill>
              </a:rPr>
              <a:t>Eclipse observers, recorders, predictors, improvers</a:t>
            </a:r>
            <a:endParaRPr lang="en-US" sz="2400" dirty="0"/>
          </a:p>
          <a:p>
            <a:pPr marL="798513" lvl="1" indent="-341313">
              <a:spcBef>
                <a:spcPts val="0"/>
              </a:spcBef>
              <a:buSzPts val="2800"/>
              <a:buChar char="•"/>
            </a:pPr>
            <a:r>
              <a:rPr lang="en-US" sz="2400" i="1" dirty="0">
                <a:solidFill>
                  <a:srgbClr val="7030A0"/>
                </a:solidFill>
              </a:rPr>
              <a:t>Includes Babylonians, Chinese, Greeks, Arabs, Europeans</a:t>
            </a:r>
          </a:p>
          <a:p>
            <a:pPr marL="798513" lvl="1" indent="-341313">
              <a:spcBef>
                <a:spcPts val="0"/>
              </a:spcBef>
              <a:buSzPts val="2800"/>
              <a:buChar char="•"/>
            </a:pPr>
            <a:r>
              <a:rPr lang="en-US" sz="2400" i="1" u="sng" dirty="0">
                <a:solidFill>
                  <a:srgbClr val="C00000"/>
                </a:solidFill>
              </a:rPr>
              <a:t>Helped navigation</a:t>
            </a:r>
          </a:p>
          <a:p>
            <a:pPr marL="341313" indent="-341313">
              <a:spcBef>
                <a:spcPts val="0"/>
              </a:spcBef>
              <a:buSzPts val="2800"/>
            </a:pPr>
            <a:r>
              <a:rPr lang="en-US" sz="2800" b="1" dirty="0"/>
              <a:t>17</a:t>
            </a:r>
            <a:r>
              <a:rPr lang="en-US" sz="2800" b="1" baseline="30000" dirty="0"/>
              <a:t>th</a:t>
            </a:r>
            <a:r>
              <a:rPr lang="en-US" sz="2800" b="1" dirty="0"/>
              <a:t>-18</a:t>
            </a:r>
            <a:r>
              <a:rPr lang="en-US" sz="2800" b="1" baseline="30000" dirty="0"/>
              <a:t>th</a:t>
            </a:r>
            <a:r>
              <a:rPr lang="en-US" sz="2800" b="1" dirty="0"/>
              <a:t> cent: </a:t>
            </a:r>
          </a:p>
          <a:p>
            <a:pPr marL="798513" lvl="1" indent="-341313">
              <a:spcBef>
                <a:spcPts val="0"/>
              </a:spcBef>
              <a:buSzPts val="2800"/>
            </a:pPr>
            <a:r>
              <a:rPr lang="en-US" sz="2400" dirty="0"/>
              <a:t>Models now good enough to </a:t>
            </a:r>
            <a:r>
              <a:rPr lang="en-US" sz="2400" u="sng" dirty="0"/>
              <a:t>predict eclipse paths</a:t>
            </a:r>
          </a:p>
          <a:p>
            <a:pPr marL="798513" lvl="1" indent="-341313">
              <a:spcBef>
                <a:spcPts val="0"/>
              </a:spcBef>
              <a:buSzPts val="2800"/>
            </a:pPr>
            <a:r>
              <a:rPr lang="en-US" sz="2400" i="1" dirty="0">
                <a:solidFill>
                  <a:srgbClr val="7030A0"/>
                </a:solidFill>
              </a:rPr>
              <a:t>Kepler, Newton, Hall</a:t>
            </a:r>
            <a:r>
              <a:rPr lang="en-US" sz="2400" dirty="0">
                <a:solidFill>
                  <a:srgbClr val="7030A0"/>
                </a:solidFill>
              </a:rPr>
              <a:t>ey</a:t>
            </a:r>
            <a:r>
              <a:rPr lang="en-US" sz="2400" dirty="0"/>
              <a:t>; </a:t>
            </a:r>
            <a:r>
              <a:rPr lang="en-US" sz="2400" i="1" u="sng" dirty="0">
                <a:solidFill>
                  <a:srgbClr val="C00000"/>
                </a:solidFill>
              </a:rPr>
              <a:t>still for navigation, also science</a:t>
            </a:r>
          </a:p>
          <a:p>
            <a:pPr marL="341313" indent="-341313">
              <a:spcBef>
                <a:spcPts val="0"/>
              </a:spcBef>
              <a:buSzPts val="2800"/>
            </a:pPr>
            <a:r>
              <a:rPr lang="en-US" sz="2800" b="1" dirty="0"/>
              <a:t>18</a:t>
            </a:r>
            <a:r>
              <a:rPr lang="en-US" sz="2800" b="1" baseline="30000" dirty="0"/>
              <a:t>th</a:t>
            </a:r>
            <a:r>
              <a:rPr lang="en-US" sz="2800" b="1" dirty="0"/>
              <a:t>-19</a:t>
            </a:r>
            <a:r>
              <a:rPr lang="en-US" sz="2800" b="1" baseline="30000" dirty="0"/>
              <a:t>th</a:t>
            </a:r>
            <a:r>
              <a:rPr lang="en-US" sz="2800" b="1" dirty="0"/>
              <a:t> cent: </a:t>
            </a:r>
            <a:r>
              <a:rPr lang="en-US" sz="2800" u="sng" dirty="0"/>
              <a:t>Voyages</a:t>
            </a:r>
            <a:r>
              <a:rPr lang="en-US" sz="2800" dirty="0"/>
              <a:t> to see eclipses, especially with railroads, steamships – </a:t>
            </a:r>
            <a:r>
              <a:rPr lang="en-US" sz="2800" b="1" dirty="0">
                <a:solidFill>
                  <a:srgbClr val="0070C0"/>
                </a:solidFill>
              </a:rPr>
              <a:t>science</a:t>
            </a:r>
          </a:p>
          <a:p>
            <a:pPr marL="798513" lvl="1" indent="-341313">
              <a:spcBef>
                <a:spcPts val="0"/>
              </a:spcBef>
              <a:buSzPts val="2800"/>
            </a:pPr>
            <a:r>
              <a:rPr lang="en-US" sz="2400" i="1" dirty="0">
                <a:solidFill>
                  <a:srgbClr val="7030A0"/>
                </a:solidFill>
              </a:rPr>
              <a:t>Cook, Baily, Janssen, Lockyer, Mitchell, </a:t>
            </a:r>
            <a:r>
              <a:rPr lang="en-US" sz="2400" i="1" dirty="0" err="1">
                <a:solidFill>
                  <a:srgbClr val="7030A0"/>
                </a:solidFill>
              </a:rPr>
              <a:t>Todds</a:t>
            </a:r>
            <a:endParaRPr lang="en-US" sz="2400" i="1" dirty="0">
              <a:solidFill>
                <a:srgbClr val="7030A0"/>
              </a:solidFill>
            </a:endParaRPr>
          </a:p>
          <a:p>
            <a:pPr marL="798513" lvl="1" indent="-341313">
              <a:spcBef>
                <a:spcPts val="0"/>
              </a:spcBef>
              <a:buSzPts val="2800"/>
            </a:pPr>
            <a:r>
              <a:rPr lang="en-US" sz="2400" dirty="0"/>
              <a:t>Improvers: </a:t>
            </a:r>
            <a:r>
              <a:rPr lang="en-US" sz="2400" i="1" dirty="0">
                <a:solidFill>
                  <a:srgbClr val="7030A0"/>
                </a:solidFill>
              </a:rPr>
              <a:t>Hill &amp; Brown</a:t>
            </a:r>
          </a:p>
          <a:p>
            <a:pPr marL="341313" indent="-341313">
              <a:spcBef>
                <a:spcPts val="0"/>
              </a:spcBef>
              <a:buSzPts val="2800"/>
            </a:pPr>
            <a:r>
              <a:rPr lang="en-US" sz="2800" b="1" dirty="0"/>
              <a:t>20</a:t>
            </a:r>
            <a:r>
              <a:rPr lang="en-US" sz="2800" b="1" baseline="30000" dirty="0"/>
              <a:t>th</a:t>
            </a:r>
            <a:r>
              <a:rPr lang="en-US" sz="2800" b="1" dirty="0"/>
              <a:t>-21</a:t>
            </a:r>
            <a:r>
              <a:rPr lang="en-US" sz="2800" b="1" baseline="30000" dirty="0"/>
              <a:t>st</a:t>
            </a:r>
            <a:r>
              <a:rPr lang="en-US" sz="2800" b="1" dirty="0"/>
              <a:t> cent: </a:t>
            </a:r>
          </a:p>
          <a:p>
            <a:pPr marL="798513" lvl="1" indent="-341313">
              <a:spcBef>
                <a:spcPts val="0"/>
              </a:spcBef>
              <a:buSzPts val="2800"/>
            </a:pPr>
            <a:r>
              <a:rPr lang="en-US" sz="2400" dirty="0"/>
              <a:t>Science, photography, psychology, meteorology, tourism, education, historical eclipses, authors – </a:t>
            </a:r>
            <a:r>
              <a:rPr lang="en-US" sz="2400" i="1" dirty="0">
                <a:solidFill>
                  <a:srgbClr val="7030A0"/>
                </a:solidFill>
              </a:rPr>
              <a:t>list is </a:t>
            </a:r>
            <a:r>
              <a:rPr lang="en-US" sz="2400" b="1" i="1" u="sng" dirty="0">
                <a:solidFill>
                  <a:srgbClr val="7030A0"/>
                </a:solidFill>
              </a:rPr>
              <a:t>long</a:t>
            </a:r>
            <a:r>
              <a:rPr lang="en-US" sz="2400" i="1" dirty="0">
                <a:solidFill>
                  <a:srgbClr val="7030A0"/>
                </a:solidFill>
              </a:rPr>
              <a:t>!</a:t>
            </a:r>
            <a:endParaRPr i="1" u="sng" dirty="0">
              <a:solidFill>
                <a:srgbClr val="7030A0"/>
              </a:solidFill>
            </a:endParaRPr>
          </a:p>
        </p:txBody>
      </p:sp>
      <p:sp>
        <p:nvSpPr>
          <p:cNvPr id="135" name="Google Shape;135;p5"/>
          <p:cNvSpPr/>
          <p:nvPr/>
        </p:nvSpPr>
        <p:spPr>
          <a:xfrm>
            <a:off x="75406" y="0"/>
            <a:ext cx="3842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Gerard Williger 2023, U Louisville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1"/>
          <p:cNvSpPr txBox="1">
            <a:spLocks noGrp="1"/>
          </p:cNvSpPr>
          <p:nvPr>
            <p:ph type="title"/>
          </p:nvPr>
        </p:nvSpPr>
        <p:spPr>
          <a:xfrm>
            <a:off x="0" y="8845"/>
            <a:ext cx="3810000"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Jay Anderson - II</a:t>
            </a:r>
            <a:endParaRPr sz="36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62576533-BA80-604B-8A9C-2F4E8BFE3121}"/>
              </a:ext>
            </a:extLst>
          </p:cNvPr>
          <p:cNvPicPr>
            <a:picLocks noChangeAspect="1"/>
          </p:cNvPicPr>
          <p:nvPr/>
        </p:nvPicPr>
        <p:blipFill>
          <a:blip r:embed="rId3"/>
          <a:stretch>
            <a:fillRect/>
          </a:stretch>
        </p:blipFill>
        <p:spPr>
          <a:xfrm>
            <a:off x="-218660" y="1502780"/>
            <a:ext cx="7469039" cy="5420240"/>
          </a:xfrm>
          <a:prstGeom prst="rect">
            <a:avLst/>
          </a:prstGeom>
        </p:spPr>
      </p:pic>
      <p:sp>
        <p:nvSpPr>
          <p:cNvPr id="96" name="Google Shape;96;p1"/>
          <p:cNvSpPr txBox="1">
            <a:spLocks noGrp="1"/>
          </p:cNvSpPr>
          <p:nvPr>
            <p:ph type="body" idx="1"/>
          </p:nvPr>
        </p:nvSpPr>
        <p:spPr>
          <a:xfrm>
            <a:off x="7176052" y="1816752"/>
            <a:ext cx="1967948" cy="4262851"/>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sz="2000" dirty="0"/>
              <a:t>Mean April afternoon cloud cover alone eclipse centerline, N &amp; S limit from Aqua satellite.  Stations plotted by longitude and cloud-cover value.</a:t>
            </a:r>
          </a:p>
        </p:txBody>
      </p:sp>
      <p:sp>
        <p:nvSpPr>
          <p:cNvPr id="4" name="TextBox 3">
            <a:extLst>
              <a:ext uri="{FF2B5EF4-FFF2-40B4-BE49-F238E27FC236}">
                <a16:creationId xmlns:a16="http://schemas.microsoft.com/office/drawing/2014/main" id="{A98C03BA-26A8-F749-9E83-4B3B14AB23D3}"/>
              </a:ext>
            </a:extLst>
          </p:cNvPr>
          <p:cNvSpPr txBox="1"/>
          <p:nvPr/>
        </p:nvSpPr>
        <p:spPr>
          <a:xfrm>
            <a:off x="3810000" y="19820"/>
            <a:ext cx="5334000" cy="1600438"/>
          </a:xfrm>
          <a:prstGeom prst="rect">
            <a:avLst/>
          </a:prstGeom>
          <a:solidFill>
            <a:srgbClr val="DEF6F7"/>
          </a:solidFill>
        </p:spPr>
        <p:txBody>
          <a:bodyPr wrap="square" rtlCol="0">
            <a:spAutoFit/>
          </a:bodyPr>
          <a:lstStyle/>
          <a:p>
            <a:r>
              <a:rPr lang="en-US" i="1" dirty="0"/>
              <a:t>“Eclipses are a fascinating spectacle that exposes most viewers to a  near-religious experience. The shadow of the Moon connects the observer to the Solar System and the spectacle will enliven the soul. The observer is also connected to history and science… for me, eclipses are a way to travel and see the world, meeting ordinary people along the way and helping them to enjoy the eclipse spectacle.”</a:t>
            </a:r>
          </a:p>
        </p:txBody>
      </p:sp>
    </p:spTree>
    <p:extLst>
      <p:ext uri="{BB962C8B-B14F-4D97-AF65-F5344CB8AC3E}">
        <p14:creationId xmlns:p14="http://schemas.microsoft.com/office/powerpoint/2010/main" val="239811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 y="1387928"/>
            <a:ext cx="6211267" cy="5291167"/>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dirty="0"/>
              <a:t>US, BS ’06, MS ’08 Penn St elec. </a:t>
            </a:r>
            <a:r>
              <a:rPr lang="en-US" dirty="0" err="1"/>
              <a:t>engineeringworked</a:t>
            </a:r>
            <a:r>
              <a:rPr lang="en-US" dirty="0"/>
              <a:t> Lincoln Lab; PhD ’18, Harvard</a:t>
            </a:r>
          </a:p>
          <a:p>
            <a:pPr marL="798513" lvl="1" indent="-341313">
              <a:spcBef>
                <a:spcPts val="0"/>
              </a:spcBef>
              <a:buSzPts val="3200"/>
            </a:pPr>
            <a:r>
              <a:rPr lang="en-US" dirty="0"/>
              <a:t>on airborne IR spectroscopy from the 2017 eclipse</a:t>
            </a:r>
          </a:p>
          <a:p>
            <a:pPr marL="1255713" lvl="2" indent="-341313">
              <a:spcBef>
                <a:spcPts val="0"/>
              </a:spcBef>
              <a:buSzPts val="3200"/>
            </a:pPr>
            <a:r>
              <a:rPr lang="en-US" b="1" i="1" dirty="0">
                <a:solidFill>
                  <a:srgbClr val="C00000"/>
                </a:solidFill>
              </a:rPr>
              <a:t>won Int’l Astron. Union PhD Prize (solar division); instrument specialist</a:t>
            </a:r>
          </a:p>
          <a:p>
            <a:pPr marL="798513" lvl="1" indent="-341313">
              <a:spcBef>
                <a:spcPts val="0"/>
              </a:spcBef>
              <a:buSzPts val="3200"/>
            </a:pPr>
            <a:r>
              <a:rPr lang="en-US" dirty="0"/>
              <a:t>Studied eclipses since ’14, for 2017 eclipse over KY; used in 2019 over S Pacific, also</a:t>
            </a:r>
          </a:p>
          <a:p>
            <a:pPr marL="1255713" lvl="2" indent="-341313">
              <a:spcBef>
                <a:spcPts val="0"/>
              </a:spcBef>
              <a:buSzPts val="3200"/>
            </a:pPr>
            <a:r>
              <a:rPr lang="en-US" b="1" i="1" dirty="0">
                <a:solidFill>
                  <a:srgbClr val="0070C0"/>
                </a:solidFill>
              </a:rPr>
              <a:t>Key finding: </a:t>
            </a:r>
            <a:r>
              <a:rPr lang="en-US" i="1" dirty="0">
                <a:solidFill>
                  <a:srgbClr val="0070C0"/>
                </a:solidFill>
              </a:rPr>
              <a:t>temperature, density of corona from IR spectroscopy</a:t>
            </a:r>
          </a:p>
        </p:txBody>
      </p:sp>
      <p:sp>
        <p:nvSpPr>
          <p:cNvPr id="97" name="Google Shape;97;p1"/>
          <p:cNvSpPr txBox="1">
            <a:spLocks noGrp="1"/>
          </p:cNvSpPr>
          <p:nvPr>
            <p:ph type="title"/>
          </p:nvPr>
        </p:nvSpPr>
        <p:spPr>
          <a:xfrm>
            <a:off x="1" y="8845"/>
            <a:ext cx="4134678"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Jenna Samra</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0AE3B377-3586-7E4F-9D33-EA401CB29388}"/>
              </a:ext>
            </a:extLst>
          </p:cNvPr>
          <p:cNvPicPr>
            <a:picLocks noChangeAspect="1"/>
          </p:cNvPicPr>
          <p:nvPr/>
        </p:nvPicPr>
        <p:blipFill>
          <a:blip r:embed="rId3"/>
          <a:stretch>
            <a:fillRect/>
          </a:stretch>
        </p:blipFill>
        <p:spPr>
          <a:xfrm>
            <a:off x="6819625" y="101463"/>
            <a:ext cx="2257276" cy="2257276"/>
          </a:xfrm>
          <a:prstGeom prst="rect">
            <a:avLst/>
          </a:prstGeom>
        </p:spPr>
      </p:pic>
      <p:sp>
        <p:nvSpPr>
          <p:cNvPr id="4" name="TextBox 3">
            <a:extLst>
              <a:ext uri="{FF2B5EF4-FFF2-40B4-BE49-F238E27FC236}">
                <a16:creationId xmlns:a16="http://schemas.microsoft.com/office/drawing/2014/main" id="{03A47AA6-F32D-BC4F-91A1-FE443878A5E0}"/>
              </a:ext>
            </a:extLst>
          </p:cNvPr>
          <p:cNvSpPr txBox="1"/>
          <p:nvPr/>
        </p:nvSpPr>
        <p:spPr>
          <a:xfrm>
            <a:off x="5128593" y="101463"/>
            <a:ext cx="1591641" cy="584775"/>
          </a:xfrm>
          <a:prstGeom prst="rect">
            <a:avLst/>
          </a:prstGeom>
          <a:solidFill>
            <a:schemeClr val="bg1">
              <a:lumMod val="95000"/>
            </a:schemeClr>
          </a:solidFill>
        </p:spPr>
        <p:txBody>
          <a:bodyPr wrap="square" rtlCol="0">
            <a:spAutoFit/>
          </a:bodyPr>
          <a:lstStyle/>
          <a:p>
            <a:r>
              <a:rPr lang="en-US" sz="1600" b="1" i="1" dirty="0"/>
              <a:t>Photo from J. Samra, </a:t>
            </a:r>
          </a:p>
        </p:txBody>
      </p:sp>
      <p:pic>
        <p:nvPicPr>
          <p:cNvPr id="6" name="Picture 5">
            <a:extLst>
              <a:ext uri="{FF2B5EF4-FFF2-40B4-BE49-F238E27FC236}">
                <a16:creationId xmlns:a16="http://schemas.microsoft.com/office/drawing/2014/main" id="{A5DC6B7B-5DC7-1A43-8947-B57C9B429F76}"/>
              </a:ext>
            </a:extLst>
          </p:cNvPr>
          <p:cNvPicPr>
            <a:picLocks noChangeAspect="1"/>
          </p:cNvPicPr>
          <p:nvPr/>
        </p:nvPicPr>
        <p:blipFill>
          <a:blip r:embed="rId4"/>
          <a:stretch>
            <a:fillRect/>
          </a:stretch>
        </p:blipFill>
        <p:spPr>
          <a:xfrm>
            <a:off x="6211266" y="2921226"/>
            <a:ext cx="2892184" cy="2678388"/>
          </a:xfrm>
          <a:prstGeom prst="rect">
            <a:avLst/>
          </a:prstGeom>
        </p:spPr>
      </p:pic>
      <p:sp>
        <p:nvSpPr>
          <p:cNvPr id="7" name="TextBox 6">
            <a:extLst>
              <a:ext uri="{FF2B5EF4-FFF2-40B4-BE49-F238E27FC236}">
                <a16:creationId xmlns:a16="http://schemas.microsoft.com/office/drawing/2014/main" id="{695CC00D-257C-8A43-928A-C4172A71DBB0}"/>
              </a:ext>
            </a:extLst>
          </p:cNvPr>
          <p:cNvSpPr txBox="1"/>
          <p:nvPr/>
        </p:nvSpPr>
        <p:spPr>
          <a:xfrm>
            <a:off x="6211266" y="5727954"/>
            <a:ext cx="2702650" cy="923330"/>
          </a:xfrm>
          <a:prstGeom prst="rect">
            <a:avLst/>
          </a:prstGeom>
          <a:solidFill>
            <a:srgbClr val="FFC000"/>
          </a:solidFill>
        </p:spPr>
        <p:txBody>
          <a:bodyPr wrap="square" rtlCol="0">
            <a:spAutoFit/>
          </a:bodyPr>
          <a:lstStyle/>
          <a:p>
            <a:r>
              <a:rPr lang="en-US" sz="1800" b="1" i="1" dirty="0"/>
              <a:t>Samra and AIR-Spec, June 26, 2019.  Harvard </a:t>
            </a:r>
            <a:r>
              <a:rPr lang="en-US" sz="1800" b="1" i="1" dirty="0">
                <a:solidFill>
                  <a:srgbClr val="0070C0"/>
                </a:solidFill>
                <a:hlinkClick r:id="rId5">
                  <a:extLst>
                    <a:ext uri="{A12FA001-AC4F-418D-AE19-62706E023703}">
                      <ahyp:hlinkClr xmlns:ahyp="http://schemas.microsoft.com/office/drawing/2018/hyperlinkcolor" val="tx"/>
                    </a:ext>
                  </a:extLst>
                </a:hlinkClick>
              </a:rPr>
              <a:t>site</a:t>
            </a:r>
            <a:r>
              <a:rPr lang="en-US" sz="1800" b="1" i="1" dirty="0"/>
              <a:t>.</a:t>
            </a:r>
          </a:p>
        </p:txBody>
      </p:sp>
    </p:spTree>
    <p:extLst>
      <p:ext uri="{BB962C8B-B14F-4D97-AF65-F5344CB8AC3E}">
        <p14:creationId xmlns:p14="http://schemas.microsoft.com/office/powerpoint/2010/main" val="181773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4315" y="5206426"/>
            <a:ext cx="1869423" cy="584775"/>
          </a:xfrm>
          <a:prstGeom prst="rect">
            <a:avLst/>
          </a:prstGeom>
        </p:spPr>
        <p:txBody>
          <a:bodyPr wrap="none">
            <a:spAutoFit/>
          </a:bodyPr>
          <a:lstStyle/>
          <a:p>
            <a:pPr algn="ctr"/>
            <a:r>
              <a:rPr lang="en-US" sz="3200" b="1" dirty="0" err="1"/>
              <a:t>I</a:t>
            </a:r>
            <a:r>
              <a:rPr lang="en-US" sz="3200" dirty="0" err="1"/>
              <a:t>nfra</a:t>
            </a:r>
            <a:r>
              <a:rPr lang="en-US" sz="3200" b="1" dirty="0" err="1"/>
              <a:t>R</a:t>
            </a:r>
            <a:r>
              <a:rPr lang="en-US" sz="3200" dirty="0" err="1"/>
              <a:t>ed</a:t>
            </a:r>
            <a:r>
              <a:rPr lang="en-US" sz="3200" dirty="0"/>
              <a:t> </a:t>
            </a:r>
          </a:p>
        </p:txBody>
      </p:sp>
      <p:grpSp>
        <p:nvGrpSpPr>
          <p:cNvPr id="6" name="Group 5"/>
          <p:cNvGrpSpPr/>
          <p:nvPr/>
        </p:nvGrpSpPr>
        <p:grpSpPr>
          <a:xfrm>
            <a:off x="6392344" y="1936090"/>
            <a:ext cx="2438400" cy="3354090"/>
            <a:chOff x="2852629" y="744616"/>
            <a:chExt cx="3200400" cy="438912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193" t="12667" r="8725" b="16297"/>
            <a:stretch/>
          </p:blipFill>
          <p:spPr bwMode="auto">
            <a:xfrm>
              <a:off x="2852629" y="744616"/>
              <a:ext cx="3200400"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Parallelogram 7"/>
            <p:cNvSpPr/>
            <p:nvPr/>
          </p:nvSpPr>
          <p:spPr>
            <a:xfrm rot="16200000" flipV="1">
              <a:off x="2615768" y="2886327"/>
              <a:ext cx="2406555" cy="621589"/>
            </a:xfrm>
            <a:prstGeom prst="parallelogram">
              <a:avLst>
                <a:gd name="adj" fmla="val 55242"/>
              </a:avLst>
            </a:prstGeom>
            <a:blipFill dpi="0" rotWithShape="0">
              <a:blip r:embed="rId4">
                <a:alphaModFix amt="75000"/>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6267267" y="5206426"/>
            <a:ext cx="2688557" cy="584775"/>
          </a:xfrm>
          <a:prstGeom prst="rect">
            <a:avLst/>
          </a:prstGeom>
        </p:spPr>
        <p:txBody>
          <a:bodyPr wrap="none">
            <a:spAutoFit/>
          </a:bodyPr>
          <a:lstStyle/>
          <a:p>
            <a:pPr algn="ctr"/>
            <a:r>
              <a:rPr lang="en-US" sz="3200" b="1" dirty="0"/>
              <a:t>Spec</a:t>
            </a:r>
            <a:r>
              <a:rPr lang="en-US" sz="3200" dirty="0"/>
              <a:t>trometer</a:t>
            </a:r>
          </a:p>
        </p:txBody>
      </p:sp>
      <p:pic>
        <p:nvPicPr>
          <p:cNvPr id="10" name="Picture 9"/>
          <p:cNvPicPr>
            <a:picLocks/>
          </p:cNvPicPr>
          <p:nvPr/>
        </p:nvPicPr>
        <p:blipFill rotWithShape="1">
          <a:blip r:embed="rId5" cstate="print">
            <a:extLst>
              <a:ext uri="{28A0092B-C50C-407E-A947-70E740481C1C}">
                <a14:useLocalDpi xmlns:a14="http://schemas.microsoft.com/office/drawing/2010/main" val="0"/>
              </a:ext>
            </a:extLst>
          </a:blip>
          <a:srcRect l="37193" r="7786" b="2572"/>
          <a:stretch/>
        </p:blipFill>
        <p:spPr>
          <a:xfrm>
            <a:off x="371475" y="1931096"/>
            <a:ext cx="2470533" cy="3289587"/>
          </a:xfrm>
          <a:prstGeom prst="rect">
            <a:avLst/>
          </a:prstGeom>
          <a:ln w="38100">
            <a:noFill/>
          </a:ln>
        </p:spPr>
      </p:pic>
      <p:sp>
        <p:nvSpPr>
          <p:cNvPr id="11" name="Rectangle 10"/>
          <p:cNvSpPr/>
          <p:nvPr/>
        </p:nvSpPr>
        <p:spPr>
          <a:xfrm>
            <a:off x="672029" y="5206426"/>
            <a:ext cx="1869423" cy="584775"/>
          </a:xfrm>
          <a:prstGeom prst="rect">
            <a:avLst/>
          </a:prstGeom>
        </p:spPr>
        <p:txBody>
          <a:bodyPr wrap="none">
            <a:spAutoFit/>
          </a:bodyPr>
          <a:lstStyle/>
          <a:p>
            <a:pPr algn="ctr"/>
            <a:r>
              <a:rPr lang="en-US" sz="3200" b="1" dirty="0"/>
              <a:t>A</a:t>
            </a:r>
            <a:r>
              <a:rPr lang="en-US" sz="3200" dirty="0"/>
              <a:t>irborne </a:t>
            </a:r>
          </a:p>
        </p:txBody>
      </p:sp>
      <p:sp>
        <p:nvSpPr>
          <p:cNvPr id="12" name="Title 1"/>
          <p:cNvSpPr txBox="1">
            <a:spLocks/>
          </p:cNvSpPr>
          <p:nvPr/>
        </p:nvSpPr>
        <p:spPr>
          <a:xfrm>
            <a:off x="45720" y="857250"/>
            <a:ext cx="9052560" cy="6858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4000" b="1" dirty="0">
              <a:solidFill>
                <a:srgbClr val="293472"/>
              </a:solidFill>
              <a:latin typeface="Charis SIL"/>
              <a:cs typeface="Charis SIL"/>
            </a:endParaRPr>
          </a:p>
        </p:txBody>
      </p:sp>
      <p:pic>
        <p:nvPicPr>
          <p:cNvPr id="13" name="Picture 12" descr="C:\Users\Jenna\Desktop\DSC_1261 (1).JPG"/>
          <p:cNvPicPr>
            <a:picLocks noChangeArrowheads="1"/>
          </p:cNvPicPr>
          <p:nvPr/>
        </p:nvPicPr>
        <p:blipFill rotWithShape="1">
          <a:blip r:embed="rId6" cstate="print">
            <a:extLst>
              <a:ext uri="{28A0092B-C50C-407E-A947-70E740481C1C}">
                <a14:useLocalDpi xmlns:a14="http://schemas.microsoft.com/office/drawing/2010/main" val="0"/>
              </a:ext>
            </a:extLst>
          </a:blip>
          <a:srcRect l="-1" t="4317" r="27236" b="14"/>
          <a:stretch/>
        </p:blipFill>
        <p:spPr bwMode="auto">
          <a:xfrm>
            <a:off x="3428351" y="1949044"/>
            <a:ext cx="2401349" cy="32918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9576" y="1971811"/>
            <a:ext cx="2067029" cy="954107"/>
          </a:xfrm>
          <a:prstGeom prst="rect">
            <a:avLst/>
          </a:prstGeom>
          <a:noFill/>
        </p:spPr>
        <p:txBody>
          <a:bodyPr wrap="square" rtlCol="0">
            <a:spAutoFit/>
          </a:bodyPr>
          <a:lstStyle/>
          <a:p>
            <a:r>
              <a:rPr lang="en-US" b="1" dirty="0"/>
              <a:t>NSF/NCAR Gulfstream V</a:t>
            </a:r>
          </a:p>
          <a:p>
            <a:pPr marL="320040" indent="-182880">
              <a:buFont typeface="Arial" panose="020B0604020202020204" pitchFamily="34" charset="0"/>
              <a:buChar char="•"/>
            </a:pPr>
            <a:r>
              <a:rPr lang="en-US" dirty="0"/>
              <a:t>560 mph</a:t>
            </a:r>
          </a:p>
          <a:p>
            <a:pPr marL="320040" indent="-182880">
              <a:buFont typeface="Arial" panose="020B0604020202020204" pitchFamily="34" charset="0"/>
              <a:buChar char="•"/>
            </a:pPr>
            <a:r>
              <a:rPr lang="en-US" dirty="0"/>
              <a:t>45,000 </a:t>
            </a:r>
            <a:r>
              <a:rPr lang="en-US" dirty="0" err="1"/>
              <a:t>ft</a:t>
            </a:r>
            <a:endParaRPr lang="en-US" dirty="0"/>
          </a:p>
        </p:txBody>
      </p:sp>
      <p:sp>
        <p:nvSpPr>
          <p:cNvPr id="3" name="Rectangle 2"/>
          <p:cNvSpPr/>
          <p:nvPr/>
        </p:nvSpPr>
        <p:spPr>
          <a:xfrm>
            <a:off x="3544911" y="1982703"/>
            <a:ext cx="744114" cy="523220"/>
          </a:xfrm>
          <a:prstGeom prst="rect">
            <a:avLst/>
          </a:prstGeom>
        </p:spPr>
        <p:txBody>
          <a:bodyPr wrap="none">
            <a:spAutoFit/>
          </a:bodyPr>
          <a:lstStyle/>
          <a:p>
            <a:r>
              <a:rPr lang="en-US" b="1" dirty="0"/>
              <a:t>-190°F</a:t>
            </a:r>
          </a:p>
          <a:p>
            <a:r>
              <a:rPr lang="en-US" b="1" dirty="0"/>
              <a:t>-123°C</a:t>
            </a:r>
          </a:p>
        </p:txBody>
      </p:sp>
      <p:sp>
        <p:nvSpPr>
          <p:cNvPr id="14" name="Title 1"/>
          <p:cNvSpPr txBox="1">
            <a:spLocks/>
          </p:cNvSpPr>
          <p:nvPr/>
        </p:nvSpPr>
        <p:spPr>
          <a:xfrm>
            <a:off x="0" y="168877"/>
            <a:ext cx="9144000" cy="914400"/>
          </a:xfrm>
          <a:prstGeom prst="rect">
            <a:avLst/>
          </a:prstGeom>
          <a:solidFill>
            <a:srgbClr val="DEF6F7"/>
          </a:solidFill>
        </p:spPr>
        <p:txBody>
          <a:bodyPr vert="horz" lIns="91440" tIns="45720" rIns="91440" bIns="45720" rtlCol="0" anchor="ctr">
            <a:noAutofit/>
          </a:bodyPr>
          <a:lstStyle>
            <a:lvl1pPr algn="ctr" defTabSz="914400" rtl="0" eaLnBrk="1" latinLnBrk="0" hangingPunct="1">
              <a:spcBef>
                <a:spcPct val="0"/>
              </a:spcBef>
              <a:buNone/>
              <a:defRPr sz="3600" b="1" kern="1200">
                <a:solidFill>
                  <a:srgbClr val="293472"/>
                </a:solidFill>
                <a:latin typeface="Charis SIL"/>
                <a:ea typeface="+mj-ea"/>
                <a:cs typeface="+mj-cs"/>
              </a:defRPr>
            </a:lvl1pPr>
          </a:lstStyle>
          <a:p>
            <a:r>
              <a:rPr lang="en-US" dirty="0">
                <a:cs typeface="Charis SIL"/>
              </a:rPr>
              <a:t>Our First Eclipse Instrument: AIR-Spec</a:t>
            </a:r>
          </a:p>
        </p:txBody>
      </p:sp>
      <p:sp>
        <p:nvSpPr>
          <p:cNvPr id="5" name="TextBox 4">
            <a:extLst>
              <a:ext uri="{FF2B5EF4-FFF2-40B4-BE49-F238E27FC236}">
                <a16:creationId xmlns:a16="http://schemas.microsoft.com/office/drawing/2014/main" id="{48A76C8C-A0D0-E240-8011-6DB553E6E268}"/>
              </a:ext>
            </a:extLst>
          </p:cNvPr>
          <p:cNvSpPr txBox="1"/>
          <p:nvPr/>
        </p:nvSpPr>
        <p:spPr>
          <a:xfrm>
            <a:off x="409576" y="6042991"/>
            <a:ext cx="3879449" cy="369332"/>
          </a:xfrm>
          <a:prstGeom prst="rect">
            <a:avLst/>
          </a:prstGeom>
          <a:solidFill>
            <a:srgbClr val="FFFF00"/>
          </a:solidFill>
        </p:spPr>
        <p:txBody>
          <a:bodyPr wrap="square" rtlCol="0">
            <a:spAutoFit/>
          </a:bodyPr>
          <a:lstStyle/>
          <a:p>
            <a:r>
              <a:rPr lang="en-US" sz="1800" i="1" dirty="0"/>
              <a:t>Slide from J. Samra</a:t>
            </a:r>
          </a:p>
        </p:txBody>
      </p:sp>
      <p:sp>
        <p:nvSpPr>
          <p:cNvPr id="16" name="TextBox 15">
            <a:extLst>
              <a:ext uri="{FF2B5EF4-FFF2-40B4-BE49-F238E27FC236}">
                <a16:creationId xmlns:a16="http://schemas.microsoft.com/office/drawing/2014/main" id="{F2C1D286-8433-4146-905B-36974845F173}"/>
              </a:ext>
            </a:extLst>
          </p:cNvPr>
          <p:cNvSpPr txBox="1"/>
          <p:nvPr/>
        </p:nvSpPr>
        <p:spPr>
          <a:xfrm>
            <a:off x="401121" y="4825681"/>
            <a:ext cx="1847557" cy="276999"/>
          </a:xfrm>
          <a:prstGeom prst="rect">
            <a:avLst/>
          </a:prstGeom>
          <a:solidFill>
            <a:schemeClr val="bg1">
              <a:lumMod val="95000"/>
            </a:schemeClr>
          </a:solidFill>
        </p:spPr>
        <p:txBody>
          <a:bodyPr wrap="square" rtlCol="0">
            <a:spAutoFit/>
          </a:bodyPr>
          <a:lstStyle/>
          <a:p>
            <a:r>
              <a:rPr lang="en-US" sz="1200" b="1" i="1" dirty="0">
                <a:solidFill>
                  <a:srgbClr val="0070C0"/>
                </a:solidFill>
              </a:rPr>
              <a:t>Photo from Cory Wolff</a:t>
            </a:r>
          </a:p>
        </p:txBody>
      </p:sp>
    </p:spTree>
    <p:extLst>
      <p:ext uri="{BB962C8B-B14F-4D97-AF65-F5344CB8AC3E}">
        <p14:creationId xmlns:p14="http://schemas.microsoft.com/office/powerpoint/2010/main" val="428880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405" y="1957933"/>
            <a:ext cx="3643442" cy="22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07125" y="1638620"/>
            <a:ext cx="1552618" cy="342581"/>
          </a:xfrm>
          <a:prstGeom prst="rect">
            <a:avLst/>
          </a:prstGeom>
          <a:noFill/>
        </p:spPr>
        <p:txBody>
          <a:bodyPr wrap="none" rtlCol="0">
            <a:spAutoFit/>
          </a:bodyPr>
          <a:lstStyle/>
          <a:p>
            <a:r>
              <a:rPr lang="en-US" sz="1600" dirty="0">
                <a:latin typeface="Roboto" panose="020B0604020202020204" charset="0"/>
                <a:ea typeface="Roboto" panose="020B0604020202020204" charset="0"/>
              </a:rPr>
              <a:t>Wavelength →</a:t>
            </a:r>
          </a:p>
        </p:txBody>
      </p:sp>
      <p:sp>
        <p:nvSpPr>
          <p:cNvPr id="11" name="TextBox 10"/>
          <p:cNvSpPr txBox="1"/>
          <p:nvPr/>
        </p:nvSpPr>
        <p:spPr>
          <a:xfrm rot="16200000">
            <a:off x="-424919" y="2341612"/>
            <a:ext cx="1268620" cy="342581"/>
          </a:xfrm>
          <a:prstGeom prst="rect">
            <a:avLst/>
          </a:prstGeom>
          <a:noFill/>
        </p:spPr>
        <p:txBody>
          <a:bodyPr wrap="none" rtlCol="0">
            <a:spAutoFit/>
          </a:bodyPr>
          <a:lstStyle/>
          <a:p>
            <a:r>
              <a:rPr lang="en-US" sz="1600" dirty="0">
                <a:latin typeface="Roboto" panose="020B0604020202020204" charset="0"/>
                <a:ea typeface="Roboto" panose="020B0604020202020204" charset="0"/>
              </a:rPr>
              <a:t>← Distance</a:t>
            </a:r>
          </a:p>
        </p:txBody>
      </p:sp>
      <p:sp>
        <p:nvSpPr>
          <p:cNvPr id="21" name="Rectangle 20"/>
          <p:cNvSpPr/>
          <p:nvPr/>
        </p:nvSpPr>
        <p:spPr>
          <a:xfrm>
            <a:off x="348021" y="2327325"/>
            <a:ext cx="3613973" cy="14842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196444" y="4298950"/>
            <a:ext cx="3880185" cy="1588158"/>
            <a:chOff x="247877" y="3420474"/>
            <a:chExt cx="3880185" cy="1588158"/>
          </a:xfrm>
        </p:grpSpPr>
        <p:sp>
          <p:nvSpPr>
            <p:cNvPr id="22" name="Freeform 124"/>
            <p:cNvSpPr>
              <a:spLocks/>
            </p:cNvSpPr>
            <p:nvPr/>
          </p:nvSpPr>
          <p:spPr bwMode="auto">
            <a:xfrm>
              <a:off x="420308" y="3490100"/>
              <a:ext cx="3613973" cy="1241332"/>
            </a:xfrm>
            <a:custGeom>
              <a:avLst/>
              <a:gdLst>
                <a:gd name="T0" fmla="*/ 2538 w 2578"/>
                <a:gd name="T1" fmla="*/ 758 h 843"/>
                <a:gd name="T2" fmla="*/ 2495 w 2578"/>
                <a:gd name="T3" fmla="*/ 774 h 843"/>
                <a:gd name="T4" fmla="*/ 2452 w 2578"/>
                <a:gd name="T5" fmla="*/ 770 h 843"/>
                <a:gd name="T6" fmla="*/ 2409 w 2578"/>
                <a:gd name="T7" fmla="*/ 787 h 843"/>
                <a:gd name="T8" fmla="*/ 2366 w 2578"/>
                <a:gd name="T9" fmla="*/ 752 h 843"/>
                <a:gd name="T10" fmla="*/ 2324 w 2578"/>
                <a:gd name="T11" fmla="*/ 771 h 843"/>
                <a:gd name="T12" fmla="*/ 2281 w 2578"/>
                <a:gd name="T13" fmla="*/ 769 h 843"/>
                <a:gd name="T14" fmla="*/ 2238 w 2578"/>
                <a:gd name="T15" fmla="*/ 763 h 843"/>
                <a:gd name="T16" fmla="*/ 2195 w 2578"/>
                <a:gd name="T17" fmla="*/ 770 h 843"/>
                <a:gd name="T18" fmla="*/ 2152 w 2578"/>
                <a:gd name="T19" fmla="*/ 775 h 843"/>
                <a:gd name="T20" fmla="*/ 2109 w 2578"/>
                <a:gd name="T21" fmla="*/ 778 h 843"/>
                <a:gd name="T22" fmla="*/ 2066 w 2578"/>
                <a:gd name="T23" fmla="*/ 793 h 843"/>
                <a:gd name="T24" fmla="*/ 2024 w 2578"/>
                <a:gd name="T25" fmla="*/ 708 h 843"/>
                <a:gd name="T26" fmla="*/ 1981 w 2578"/>
                <a:gd name="T27" fmla="*/ 733 h 843"/>
                <a:gd name="T28" fmla="*/ 1938 w 2578"/>
                <a:gd name="T29" fmla="*/ 810 h 843"/>
                <a:gd name="T30" fmla="*/ 1895 w 2578"/>
                <a:gd name="T31" fmla="*/ 802 h 843"/>
                <a:gd name="T32" fmla="*/ 1852 w 2578"/>
                <a:gd name="T33" fmla="*/ 765 h 843"/>
                <a:gd name="T34" fmla="*/ 1809 w 2578"/>
                <a:gd name="T35" fmla="*/ 691 h 843"/>
                <a:gd name="T36" fmla="*/ 1767 w 2578"/>
                <a:gd name="T37" fmla="*/ 643 h 843"/>
                <a:gd name="T38" fmla="*/ 1724 w 2578"/>
                <a:gd name="T39" fmla="*/ 624 h 843"/>
                <a:gd name="T40" fmla="*/ 1681 w 2578"/>
                <a:gd name="T41" fmla="*/ 633 h 843"/>
                <a:gd name="T42" fmla="*/ 1638 w 2578"/>
                <a:gd name="T43" fmla="*/ 627 h 843"/>
                <a:gd name="T44" fmla="*/ 1595 w 2578"/>
                <a:gd name="T45" fmla="*/ 562 h 843"/>
                <a:gd name="T46" fmla="*/ 1552 w 2578"/>
                <a:gd name="T47" fmla="*/ 555 h 843"/>
                <a:gd name="T48" fmla="*/ 1509 w 2578"/>
                <a:gd name="T49" fmla="*/ 558 h 843"/>
                <a:gd name="T50" fmla="*/ 1467 w 2578"/>
                <a:gd name="T51" fmla="*/ 516 h 843"/>
                <a:gd name="T52" fmla="*/ 1424 w 2578"/>
                <a:gd name="T53" fmla="*/ 504 h 843"/>
                <a:gd name="T54" fmla="*/ 1381 w 2578"/>
                <a:gd name="T55" fmla="*/ 489 h 843"/>
                <a:gd name="T56" fmla="*/ 1338 w 2578"/>
                <a:gd name="T57" fmla="*/ 441 h 843"/>
                <a:gd name="T58" fmla="*/ 1295 w 2578"/>
                <a:gd name="T59" fmla="*/ 445 h 843"/>
                <a:gd name="T60" fmla="*/ 1252 w 2578"/>
                <a:gd name="T61" fmla="*/ 427 h 843"/>
                <a:gd name="T62" fmla="*/ 1210 w 2578"/>
                <a:gd name="T63" fmla="*/ 467 h 843"/>
                <a:gd name="T64" fmla="*/ 1167 w 2578"/>
                <a:gd name="T65" fmla="*/ 354 h 843"/>
                <a:gd name="T66" fmla="*/ 1124 w 2578"/>
                <a:gd name="T67" fmla="*/ 410 h 843"/>
                <a:gd name="T68" fmla="*/ 1081 w 2578"/>
                <a:gd name="T69" fmla="*/ 350 h 843"/>
                <a:gd name="T70" fmla="*/ 1038 w 2578"/>
                <a:gd name="T71" fmla="*/ 384 h 843"/>
                <a:gd name="T72" fmla="*/ 995 w 2578"/>
                <a:gd name="T73" fmla="*/ 383 h 843"/>
                <a:gd name="T74" fmla="*/ 952 w 2578"/>
                <a:gd name="T75" fmla="*/ 348 h 843"/>
                <a:gd name="T76" fmla="*/ 910 w 2578"/>
                <a:gd name="T77" fmla="*/ 326 h 843"/>
                <a:gd name="T78" fmla="*/ 867 w 2578"/>
                <a:gd name="T79" fmla="*/ 290 h 843"/>
                <a:gd name="T80" fmla="*/ 824 w 2578"/>
                <a:gd name="T81" fmla="*/ 343 h 843"/>
                <a:gd name="T82" fmla="*/ 781 w 2578"/>
                <a:gd name="T83" fmla="*/ 298 h 843"/>
                <a:gd name="T84" fmla="*/ 738 w 2578"/>
                <a:gd name="T85" fmla="*/ 282 h 843"/>
                <a:gd name="T86" fmla="*/ 695 w 2578"/>
                <a:gd name="T87" fmla="*/ 341 h 843"/>
                <a:gd name="T88" fmla="*/ 653 w 2578"/>
                <a:gd name="T89" fmla="*/ 270 h 843"/>
                <a:gd name="T90" fmla="*/ 610 w 2578"/>
                <a:gd name="T91" fmla="*/ 268 h 843"/>
                <a:gd name="T92" fmla="*/ 567 w 2578"/>
                <a:gd name="T93" fmla="*/ 277 h 843"/>
                <a:gd name="T94" fmla="*/ 524 w 2578"/>
                <a:gd name="T95" fmla="*/ 346 h 843"/>
                <a:gd name="T96" fmla="*/ 481 w 2578"/>
                <a:gd name="T97" fmla="*/ 412 h 843"/>
                <a:gd name="T98" fmla="*/ 438 w 2578"/>
                <a:gd name="T99" fmla="*/ 256 h 843"/>
                <a:gd name="T100" fmla="*/ 395 w 2578"/>
                <a:gd name="T101" fmla="*/ 260 h 843"/>
                <a:gd name="T102" fmla="*/ 353 w 2578"/>
                <a:gd name="T103" fmla="*/ 370 h 843"/>
                <a:gd name="T104" fmla="*/ 310 w 2578"/>
                <a:gd name="T105" fmla="*/ 262 h 843"/>
                <a:gd name="T106" fmla="*/ 267 w 2578"/>
                <a:gd name="T107" fmla="*/ 300 h 843"/>
                <a:gd name="T108" fmla="*/ 224 w 2578"/>
                <a:gd name="T109" fmla="*/ 291 h 843"/>
                <a:gd name="T110" fmla="*/ 181 w 2578"/>
                <a:gd name="T111" fmla="*/ 305 h 843"/>
                <a:gd name="T112" fmla="*/ 138 w 2578"/>
                <a:gd name="T113" fmla="*/ 287 h 843"/>
                <a:gd name="T114" fmla="*/ 96 w 2578"/>
                <a:gd name="T115" fmla="*/ 299 h 843"/>
                <a:gd name="T116" fmla="*/ 53 w 2578"/>
                <a:gd name="T117" fmla="*/ 335 h 843"/>
                <a:gd name="T118" fmla="*/ 10 w 2578"/>
                <a:gd name="T119" fmla="*/ 35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8" h="843">
                  <a:moveTo>
                    <a:pt x="2578" y="730"/>
                  </a:moveTo>
                  <a:lnTo>
                    <a:pt x="2576" y="758"/>
                  </a:lnTo>
                  <a:lnTo>
                    <a:pt x="2573" y="756"/>
                  </a:lnTo>
                  <a:lnTo>
                    <a:pt x="2571" y="781"/>
                  </a:lnTo>
                  <a:lnTo>
                    <a:pt x="2568" y="770"/>
                  </a:lnTo>
                  <a:lnTo>
                    <a:pt x="2565" y="772"/>
                  </a:lnTo>
                  <a:lnTo>
                    <a:pt x="2563" y="746"/>
                  </a:lnTo>
                  <a:lnTo>
                    <a:pt x="2560" y="761"/>
                  </a:lnTo>
                  <a:lnTo>
                    <a:pt x="2558" y="754"/>
                  </a:lnTo>
                  <a:lnTo>
                    <a:pt x="2556" y="775"/>
                  </a:lnTo>
                  <a:lnTo>
                    <a:pt x="2553" y="768"/>
                  </a:lnTo>
                  <a:lnTo>
                    <a:pt x="2551" y="755"/>
                  </a:lnTo>
                  <a:lnTo>
                    <a:pt x="2548" y="749"/>
                  </a:lnTo>
                  <a:lnTo>
                    <a:pt x="2545" y="768"/>
                  </a:lnTo>
                  <a:lnTo>
                    <a:pt x="2543" y="775"/>
                  </a:lnTo>
                  <a:lnTo>
                    <a:pt x="2540" y="777"/>
                  </a:lnTo>
                  <a:lnTo>
                    <a:pt x="2538" y="758"/>
                  </a:lnTo>
                  <a:lnTo>
                    <a:pt x="2535" y="774"/>
                  </a:lnTo>
                  <a:lnTo>
                    <a:pt x="2533" y="754"/>
                  </a:lnTo>
                  <a:lnTo>
                    <a:pt x="2530" y="727"/>
                  </a:lnTo>
                  <a:lnTo>
                    <a:pt x="2528" y="796"/>
                  </a:lnTo>
                  <a:lnTo>
                    <a:pt x="2525" y="761"/>
                  </a:lnTo>
                  <a:lnTo>
                    <a:pt x="2523" y="772"/>
                  </a:lnTo>
                  <a:lnTo>
                    <a:pt x="2520" y="760"/>
                  </a:lnTo>
                  <a:lnTo>
                    <a:pt x="2518" y="766"/>
                  </a:lnTo>
                  <a:lnTo>
                    <a:pt x="2515" y="774"/>
                  </a:lnTo>
                  <a:lnTo>
                    <a:pt x="2513" y="769"/>
                  </a:lnTo>
                  <a:lnTo>
                    <a:pt x="2510" y="761"/>
                  </a:lnTo>
                  <a:lnTo>
                    <a:pt x="2507" y="747"/>
                  </a:lnTo>
                  <a:lnTo>
                    <a:pt x="2505" y="798"/>
                  </a:lnTo>
                  <a:lnTo>
                    <a:pt x="2503" y="785"/>
                  </a:lnTo>
                  <a:lnTo>
                    <a:pt x="2500" y="796"/>
                  </a:lnTo>
                  <a:lnTo>
                    <a:pt x="2498" y="768"/>
                  </a:lnTo>
                  <a:lnTo>
                    <a:pt x="2495" y="774"/>
                  </a:lnTo>
                  <a:lnTo>
                    <a:pt x="2493" y="764"/>
                  </a:lnTo>
                  <a:lnTo>
                    <a:pt x="2490" y="767"/>
                  </a:lnTo>
                  <a:lnTo>
                    <a:pt x="2487" y="773"/>
                  </a:lnTo>
                  <a:lnTo>
                    <a:pt x="2485" y="758"/>
                  </a:lnTo>
                  <a:lnTo>
                    <a:pt x="2482" y="778"/>
                  </a:lnTo>
                  <a:lnTo>
                    <a:pt x="2480" y="792"/>
                  </a:lnTo>
                  <a:lnTo>
                    <a:pt x="2477" y="779"/>
                  </a:lnTo>
                  <a:lnTo>
                    <a:pt x="2475" y="768"/>
                  </a:lnTo>
                  <a:lnTo>
                    <a:pt x="2472" y="786"/>
                  </a:lnTo>
                  <a:lnTo>
                    <a:pt x="2470" y="787"/>
                  </a:lnTo>
                  <a:lnTo>
                    <a:pt x="2467" y="763"/>
                  </a:lnTo>
                  <a:lnTo>
                    <a:pt x="2465" y="782"/>
                  </a:lnTo>
                  <a:lnTo>
                    <a:pt x="2462" y="776"/>
                  </a:lnTo>
                  <a:lnTo>
                    <a:pt x="2460" y="759"/>
                  </a:lnTo>
                  <a:lnTo>
                    <a:pt x="2457" y="813"/>
                  </a:lnTo>
                  <a:lnTo>
                    <a:pt x="2455" y="774"/>
                  </a:lnTo>
                  <a:lnTo>
                    <a:pt x="2452" y="770"/>
                  </a:lnTo>
                  <a:lnTo>
                    <a:pt x="2450" y="774"/>
                  </a:lnTo>
                  <a:lnTo>
                    <a:pt x="2447" y="751"/>
                  </a:lnTo>
                  <a:lnTo>
                    <a:pt x="2445" y="760"/>
                  </a:lnTo>
                  <a:lnTo>
                    <a:pt x="2442" y="783"/>
                  </a:lnTo>
                  <a:lnTo>
                    <a:pt x="2440" y="743"/>
                  </a:lnTo>
                  <a:lnTo>
                    <a:pt x="2437" y="710"/>
                  </a:lnTo>
                  <a:lnTo>
                    <a:pt x="2435" y="767"/>
                  </a:lnTo>
                  <a:lnTo>
                    <a:pt x="2432" y="751"/>
                  </a:lnTo>
                  <a:lnTo>
                    <a:pt x="2429" y="736"/>
                  </a:lnTo>
                  <a:lnTo>
                    <a:pt x="2427" y="776"/>
                  </a:lnTo>
                  <a:lnTo>
                    <a:pt x="2424" y="757"/>
                  </a:lnTo>
                  <a:lnTo>
                    <a:pt x="2422" y="767"/>
                  </a:lnTo>
                  <a:lnTo>
                    <a:pt x="2419" y="785"/>
                  </a:lnTo>
                  <a:lnTo>
                    <a:pt x="2417" y="748"/>
                  </a:lnTo>
                  <a:lnTo>
                    <a:pt x="2415" y="766"/>
                  </a:lnTo>
                  <a:lnTo>
                    <a:pt x="2412" y="746"/>
                  </a:lnTo>
                  <a:lnTo>
                    <a:pt x="2409" y="787"/>
                  </a:lnTo>
                  <a:lnTo>
                    <a:pt x="2407" y="758"/>
                  </a:lnTo>
                  <a:lnTo>
                    <a:pt x="2404" y="779"/>
                  </a:lnTo>
                  <a:lnTo>
                    <a:pt x="2402" y="756"/>
                  </a:lnTo>
                  <a:lnTo>
                    <a:pt x="2399" y="748"/>
                  </a:lnTo>
                  <a:lnTo>
                    <a:pt x="2397" y="746"/>
                  </a:lnTo>
                  <a:lnTo>
                    <a:pt x="2394" y="755"/>
                  </a:lnTo>
                  <a:lnTo>
                    <a:pt x="2392" y="782"/>
                  </a:lnTo>
                  <a:lnTo>
                    <a:pt x="2389" y="768"/>
                  </a:lnTo>
                  <a:lnTo>
                    <a:pt x="2387" y="760"/>
                  </a:lnTo>
                  <a:lnTo>
                    <a:pt x="2384" y="794"/>
                  </a:lnTo>
                  <a:lnTo>
                    <a:pt x="2382" y="740"/>
                  </a:lnTo>
                  <a:lnTo>
                    <a:pt x="2379" y="750"/>
                  </a:lnTo>
                  <a:lnTo>
                    <a:pt x="2377" y="726"/>
                  </a:lnTo>
                  <a:lnTo>
                    <a:pt x="2374" y="768"/>
                  </a:lnTo>
                  <a:lnTo>
                    <a:pt x="2371" y="774"/>
                  </a:lnTo>
                  <a:lnTo>
                    <a:pt x="2369" y="754"/>
                  </a:lnTo>
                  <a:lnTo>
                    <a:pt x="2366" y="752"/>
                  </a:lnTo>
                  <a:lnTo>
                    <a:pt x="2364" y="760"/>
                  </a:lnTo>
                  <a:lnTo>
                    <a:pt x="2361" y="738"/>
                  </a:lnTo>
                  <a:lnTo>
                    <a:pt x="2359" y="755"/>
                  </a:lnTo>
                  <a:lnTo>
                    <a:pt x="2357" y="751"/>
                  </a:lnTo>
                  <a:lnTo>
                    <a:pt x="2354" y="755"/>
                  </a:lnTo>
                  <a:lnTo>
                    <a:pt x="2351" y="736"/>
                  </a:lnTo>
                  <a:lnTo>
                    <a:pt x="2349" y="766"/>
                  </a:lnTo>
                  <a:lnTo>
                    <a:pt x="2346" y="772"/>
                  </a:lnTo>
                  <a:lnTo>
                    <a:pt x="2344" y="765"/>
                  </a:lnTo>
                  <a:lnTo>
                    <a:pt x="2341" y="732"/>
                  </a:lnTo>
                  <a:lnTo>
                    <a:pt x="2339" y="776"/>
                  </a:lnTo>
                  <a:lnTo>
                    <a:pt x="2336" y="735"/>
                  </a:lnTo>
                  <a:lnTo>
                    <a:pt x="2334" y="740"/>
                  </a:lnTo>
                  <a:lnTo>
                    <a:pt x="2331" y="765"/>
                  </a:lnTo>
                  <a:lnTo>
                    <a:pt x="2329" y="769"/>
                  </a:lnTo>
                  <a:lnTo>
                    <a:pt x="2326" y="760"/>
                  </a:lnTo>
                  <a:lnTo>
                    <a:pt x="2324" y="771"/>
                  </a:lnTo>
                  <a:lnTo>
                    <a:pt x="2321" y="740"/>
                  </a:lnTo>
                  <a:lnTo>
                    <a:pt x="2319" y="769"/>
                  </a:lnTo>
                  <a:lnTo>
                    <a:pt x="2316" y="784"/>
                  </a:lnTo>
                  <a:lnTo>
                    <a:pt x="2313" y="758"/>
                  </a:lnTo>
                  <a:lnTo>
                    <a:pt x="2311" y="733"/>
                  </a:lnTo>
                  <a:lnTo>
                    <a:pt x="2308" y="752"/>
                  </a:lnTo>
                  <a:lnTo>
                    <a:pt x="2306" y="757"/>
                  </a:lnTo>
                  <a:lnTo>
                    <a:pt x="2304" y="748"/>
                  </a:lnTo>
                  <a:lnTo>
                    <a:pt x="2301" y="745"/>
                  </a:lnTo>
                  <a:lnTo>
                    <a:pt x="2298" y="786"/>
                  </a:lnTo>
                  <a:lnTo>
                    <a:pt x="2296" y="766"/>
                  </a:lnTo>
                  <a:lnTo>
                    <a:pt x="2293" y="744"/>
                  </a:lnTo>
                  <a:lnTo>
                    <a:pt x="2291" y="751"/>
                  </a:lnTo>
                  <a:lnTo>
                    <a:pt x="2288" y="749"/>
                  </a:lnTo>
                  <a:lnTo>
                    <a:pt x="2286" y="748"/>
                  </a:lnTo>
                  <a:lnTo>
                    <a:pt x="2283" y="783"/>
                  </a:lnTo>
                  <a:lnTo>
                    <a:pt x="2281" y="769"/>
                  </a:lnTo>
                  <a:lnTo>
                    <a:pt x="2278" y="733"/>
                  </a:lnTo>
                  <a:lnTo>
                    <a:pt x="2276" y="744"/>
                  </a:lnTo>
                  <a:lnTo>
                    <a:pt x="2273" y="741"/>
                  </a:lnTo>
                  <a:lnTo>
                    <a:pt x="2271" y="765"/>
                  </a:lnTo>
                  <a:lnTo>
                    <a:pt x="2268" y="758"/>
                  </a:lnTo>
                  <a:lnTo>
                    <a:pt x="2266" y="761"/>
                  </a:lnTo>
                  <a:lnTo>
                    <a:pt x="2263" y="771"/>
                  </a:lnTo>
                  <a:lnTo>
                    <a:pt x="2261" y="761"/>
                  </a:lnTo>
                  <a:lnTo>
                    <a:pt x="2258" y="756"/>
                  </a:lnTo>
                  <a:lnTo>
                    <a:pt x="2255" y="782"/>
                  </a:lnTo>
                  <a:lnTo>
                    <a:pt x="2253" y="761"/>
                  </a:lnTo>
                  <a:lnTo>
                    <a:pt x="2251" y="802"/>
                  </a:lnTo>
                  <a:lnTo>
                    <a:pt x="2248" y="745"/>
                  </a:lnTo>
                  <a:lnTo>
                    <a:pt x="2246" y="748"/>
                  </a:lnTo>
                  <a:lnTo>
                    <a:pt x="2243" y="734"/>
                  </a:lnTo>
                  <a:lnTo>
                    <a:pt x="2240" y="751"/>
                  </a:lnTo>
                  <a:lnTo>
                    <a:pt x="2238" y="763"/>
                  </a:lnTo>
                  <a:lnTo>
                    <a:pt x="2235" y="764"/>
                  </a:lnTo>
                  <a:lnTo>
                    <a:pt x="2233" y="763"/>
                  </a:lnTo>
                  <a:lnTo>
                    <a:pt x="2230" y="743"/>
                  </a:lnTo>
                  <a:lnTo>
                    <a:pt x="2228" y="751"/>
                  </a:lnTo>
                  <a:lnTo>
                    <a:pt x="2225" y="738"/>
                  </a:lnTo>
                  <a:lnTo>
                    <a:pt x="2223" y="804"/>
                  </a:lnTo>
                  <a:lnTo>
                    <a:pt x="2220" y="790"/>
                  </a:lnTo>
                  <a:lnTo>
                    <a:pt x="2218" y="767"/>
                  </a:lnTo>
                  <a:lnTo>
                    <a:pt x="2215" y="773"/>
                  </a:lnTo>
                  <a:lnTo>
                    <a:pt x="2213" y="758"/>
                  </a:lnTo>
                  <a:lnTo>
                    <a:pt x="2210" y="759"/>
                  </a:lnTo>
                  <a:lnTo>
                    <a:pt x="2208" y="753"/>
                  </a:lnTo>
                  <a:lnTo>
                    <a:pt x="2205" y="790"/>
                  </a:lnTo>
                  <a:lnTo>
                    <a:pt x="2203" y="778"/>
                  </a:lnTo>
                  <a:lnTo>
                    <a:pt x="2200" y="812"/>
                  </a:lnTo>
                  <a:lnTo>
                    <a:pt x="2198" y="768"/>
                  </a:lnTo>
                  <a:lnTo>
                    <a:pt x="2195" y="770"/>
                  </a:lnTo>
                  <a:lnTo>
                    <a:pt x="2193" y="776"/>
                  </a:lnTo>
                  <a:lnTo>
                    <a:pt x="2190" y="794"/>
                  </a:lnTo>
                  <a:lnTo>
                    <a:pt x="2188" y="811"/>
                  </a:lnTo>
                  <a:lnTo>
                    <a:pt x="2185" y="759"/>
                  </a:lnTo>
                  <a:lnTo>
                    <a:pt x="2182" y="757"/>
                  </a:lnTo>
                  <a:lnTo>
                    <a:pt x="2180" y="757"/>
                  </a:lnTo>
                  <a:lnTo>
                    <a:pt x="2177" y="775"/>
                  </a:lnTo>
                  <a:lnTo>
                    <a:pt x="2175" y="816"/>
                  </a:lnTo>
                  <a:lnTo>
                    <a:pt x="2172" y="787"/>
                  </a:lnTo>
                  <a:lnTo>
                    <a:pt x="2170" y="793"/>
                  </a:lnTo>
                  <a:lnTo>
                    <a:pt x="2167" y="767"/>
                  </a:lnTo>
                  <a:lnTo>
                    <a:pt x="2165" y="757"/>
                  </a:lnTo>
                  <a:lnTo>
                    <a:pt x="2162" y="791"/>
                  </a:lnTo>
                  <a:lnTo>
                    <a:pt x="2160" y="802"/>
                  </a:lnTo>
                  <a:lnTo>
                    <a:pt x="2157" y="818"/>
                  </a:lnTo>
                  <a:lnTo>
                    <a:pt x="2155" y="784"/>
                  </a:lnTo>
                  <a:lnTo>
                    <a:pt x="2152" y="775"/>
                  </a:lnTo>
                  <a:lnTo>
                    <a:pt x="2150" y="758"/>
                  </a:lnTo>
                  <a:lnTo>
                    <a:pt x="2147" y="791"/>
                  </a:lnTo>
                  <a:lnTo>
                    <a:pt x="2145" y="832"/>
                  </a:lnTo>
                  <a:lnTo>
                    <a:pt x="2142" y="822"/>
                  </a:lnTo>
                  <a:lnTo>
                    <a:pt x="2140" y="785"/>
                  </a:lnTo>
                  <a:lnTo>
                    <a:pt x="2137" y="773"/>
                  </a:lnTo>
                  <a:lnTo>
                    <a:pt x="2135" y="757"/>
                  </a:lnTo>
                  <a:lnTo>
                    <a:pt x="2132" y="821"/>
                  </a:lnTo>
                  <a:lnTo>
                    <a:pt x="2130" y="797"/>
                  </a:lnTo>
                  <a:lnTo>
                    <a:pt x="2127" y="803"/>
                  </a:lnTo>
                  <a:lnTo>
                    <a:pt x="2124" y="775"/>
                  </a:lnTo>
                  <a:lnTo>
                    <a:pt x="2122" y="780"/>
                  </a:lnTo>
                  <a:lnTo>
                    <a:pt x="2119" y="789"/>
                  </a:lnTo>
                  <a:lnTo>
                    <a:pt x="2117" y="820"/>
                  </a:lnTo>
                  <a:lnTo>
                    <a:pt x="2114" y="815"/>
                  </a:lnTo>
                  <a:lnTo>
                    <a:pt x="2112" y="779"/>
                  </a:lnTo>
                  <a:lnTo>
                    <a:pt x="2109" y="778"/>
                  </a:lnTo>
                  <a:lnTo>
                    <a:pt x="2107" y="761"/>
                  </a:lnTo>
                  <a:lnTo>
                    <a:pt x="2104" y="815"/>
                  </a:lnTo>
                  <a:lnTo>
                    <a:pt x="2102" y="817"/>
                  </a:lnTo>
                  <a:lnTo>
                    <a:pt x="2099" y="843"/>
                  </a:lnTo>
                  <a:lnTo>
                    <a:pt x="2097" y="817"/>
                  </a:lnTo>
                  <a:lnTo>
                    <a:pt x="2094" y="767"/>
                  </a:lnTo>
                  <a:lnTo>
                    <a:pt x="2092" y="782"/>
                  </a:lnTo>
                  <a:lnTo>
                    <a:pt x="2089" y="819"/>
                  </a:lnTo>
                  <a:lnTo>
                    <a:pt x="2087" y="830"/>
                  </a:lnTo>
                  <a:lnTo>
                    <a:pt x="2084" y="821"/>
                  </a:lnTo>
                  <a:lnTo>
                    <a:pt x="2082" y="791"/>
                  </a:lnTo>
                  <a:lnTo>
                    <a:pt x="2079" y="805"/>
                  </a:lnTo>
                  <a:lnTo>
                    <a:pt x="2077" y="761"/>
                  </a:lnTo>
                  <a:lnTo>
                    <a:pt x="2074" y="821"/>
                  </a:lnTo>
                  <a:lnTo>
                    <a:pt x="2072" y="811"/>
                  </a:lnTo>
                  <a:lnTo>
                    <a:pt x="2069" y="785"/>
                  </a:lnTo>
                  <a:lnTo>
                    <a:pt x="2066" y="793"/>
                  </a:lnTo>
                  <a:lnTo>
                    <a:pt x="2064" y="756"/>
                  </a:lnTo>
                  <a:lnTo>
                    <a:pt x="2061" y="776"/>
                  </a:lnTo>
                  <a:lnTo>
                    <a:pt x="2059" y="794"/>
                  </a:lnTo>
                  <a:lnTo>
                    <a:pt x="2056" y="806"/>
                  </a:lnTo>
                  <a:lnTo>
                    <a:pt x="2054" y="796"/>
                  </a:lnTo>
                  <a:lnTo>
                    <a:pt x="2052" y="772"/>
                  </a:lnTo>
                  <a:lnTo>
                    <a:pt x="2049" y="779"/>
                  </a:lnTo>
                  <a:lnTo>
                    <a:pt x="2046" y="778"/>
                  </a:lnTo>
                  <a:lnTo>
                    <a:pt x="2044" y="780"/>
                  </a:lnTo>
                  <a:lnTo>
                    <a:pt x="2041" y="794"/>
                  </a:lnTo>
                  <a:lnTo>
                    <a:pt x="2039" y="772"/>
                  </a:lnTo>
                  <a:lnTo>
                    <a:pt x="2036" y="771"/>
                  </a:lnTo>
                  <a:lnTo>
                    <a:pt x="2034" y="766"/>
                  </a:lnTo>
                  <a:lnTo>
                    <a:pt x="2031" y="780"/>
                  </a:lnTo>
                  <a:lnTo>
                    <a:pt x="2029" y="776"/>
                  </a:lnTo>
                  <a:lnTo>
                    <a:pt x="2026" y="736"/>
                  </a:lnTo>
                  <a:lnTo>
                    <a:pt x="2024" y="708"/>
                  </a:lnTo>
                  <a:lnTo>
                    <a:pt x="2021" y="732"/>
                  </a:lnTo>
                  <a:lnTo>
                    <a:pt x="2019" y="702"/>
                  </a:lnTo>
                  <a:lnTo>
                    <a:pt x="2016" y="720"/>
                  </a:lnTo>
                  <a:lnTo>
                    <a:pt x="2014" y="679"/>
                  </a:lnTo>
                  <a:lnTo>
                    <a:pt x="2011" y="669"/>
                  </a:lnTo>
                  <a:lnTo>
                    <a:pt x="2008" y="663"/>
                  </a:lnTo>
                  <a:lnTo>
                    <a:pt x="2006" y="677"/>
                  </a:lnTo>
                  <a:lnTo>
                    <a:pt x="2003" y="704"/>
                  </a:lnTo>
                  <a:lnTo>
                    <a:pt x="2001" y="677"/>
                  </a:lnTo>
                  <a:lnTo>
                    <a:pt x="1999" y="689"/>
                  </a:lnTo>
                  <a:lnTo>
                    <a:pt x="1996" y="702"/>
                  </a:lnTo>
                  <a:lnTo>
                    <a:pt x="1994" y="706"/>
                  </a:lnTo>
                  <a:lnTo>
                    <a:pt x="1991" y="726"/>
                  </a:lnTo>
                  <a:lnTo>
                    <a:pt x="1988" y="711"/>
                  </a:lnTo>
                  <a:lnTo>
                    <a:pt x="1986" y="751"/>
                  </a:lnTo>
                  <a:lnTo>
                    <a:pt x="1983" y="747"/>
                  </a:lnTo>
                  <a:lnTo>
                    <a:pt x="1981" y="733"/>
                  </a:lnTo>
                  <a:lnTo>
                    <a:pt x="1978" y="754"/>
                  </a:lnTo>
                  <a:lnTo>
                    <a:pt x="1976" y="784"/>
                  </a:lnTo>
                  <a:lnTo>
                    <a:pt x="1973" y="793"/>
                  </a:lnTo>
                  <a:lnTo>
                    <a:pt x="1971" y="782"/>
                  </a:lnTo>
                  <a:lnTo>
                    <a:pt x="1968" y="777"/>
                  </a:lnTo>
                  <a:lnTo>
                    <a:pt x="1966" y="765"/>
                  </a:lnTo>
                  <a:lnTo>
                    <a:pt x="1963" y="792"/>
                  </a:lnTo>
                  <a:lnTo>
                    <a:pt x="1961" y="806"/>
                  </a:lnTo>
                  <a:lnTo>
                    <a:pt x="1958" y="789"/>
                  </a:lnTo>
                  <a:lnTo>
                    <a:pt x="1956" y="764"/>
                  </a:lnTo>
                  <a:lnTo>
                    <a:pt x="1953" y="771"/>
                  </a:lnTo>
                  <a:lnTo>
                    <a:pt x="1950" y="791"/>
                  </a:lnTo>
                  <a:lnTo>
                    <a:pt x="1948" y="795"/>
                  </a:lnTo>
                  <a:lnTo>
                    <a:pt x="1946" y="814"/>
                  </a:lnTo>
                  <a:lnTo>
                    <a:pt x="1943" y="816"/>
                  </a:lnTo>
                  <a:lnTo>
                    <a:pt x="1941" y="799"/>
                  </a:lnTo>
                  <a:lnTo>
                    <a:pt x="1938" y="810"/>
                  </a:lnTo>
                  <a:lnTo>
                    <a:pt x="1936" y="807"/>
                  </a:lnTo>
                  <a:lnTo>
                    <a:pt x="1933" y="800"/>
                  </a:lnTo>
                  <a:lnTo>
                    <a:pt x="1930" y="775"/>
                  </a:lnTo>
                  <a:lnTo>
                    <a:pt x="1928" y="793"/>
                  </a:lnTo>
                  <a:lnTo>
                    <a:pt x="1925" y="827"/>
                  </a:lnTo>
                  <a:lnTo>
                    <a:pt x="1923" y="821"/>
                  </a:lnTo>
                  <a:lnTo>
                    <a:pt x="1920" y="789"/>
                  </a:lnTo>
                  <a:lnTo>
                    <a:pt x="1918" y="807"/>
                  </a:lnTo>
                  <a:lnTo>
                    <a:pt x="1915" y="816"/>
                  </a:lnTo>
                  <a:lnTo>
                    <a:pt x="1913" y="805"/>
                  </a:lnTo>
                  <a:lnTo>
                    <a:pt x="1910" y="793"/>
                  </a:lnTo>
                  <a:lnTo>
                    <a:pt x="1908" y="815"/>
                  </a:lnTo>
                  <a:lnTo>
                    <a:pt x="1905" y="818"/>
                  </a:lnTo>
                  <a:lnTo>
                    <a:pt x="1903" y="818"/>
                  </a:lnTo>
                  <a:lnTo>
                    <a:pt x="1900" y="804"/>
                  </a:lnTo>
                  <a:lnTo>
                    <a:pt x="1898" y="804"/>
                  </a:lnTo>
                  <a:lnTo>
                    <a:pt x="1895" y="802"/>
                  </a:lnTo>
                  <a:lnTo>
                    <a:pt x="1892" y="809"/>
                  </a:lnTo>
                  <a:lnTo>
                    <a:pt x="1890" y="800"/>
                  </a:lnTo>
                  <a:lnTo>
                    <a:pt x="1888" y="789"/>
                  </a:lnTo>
                  <a:lnTo>
                    <a:pt x="1885" y="790"/>
                  </a:lnTo>
                  <a:lnTo>
                    <a:pt x="1883" y="809"/>
                  </a:lnTo>
                  <a:lnTo>
                    <a:pt x="1880" y="804"/>
                  </a:lnTo>
                  <a:lnTo>
                    <a:pt x="1878" y="799"/>
                  </a:lnTo>
                  <a:lnTo>
                    <a:pt x="1875" y="784"/>
                  </a:lnTo>
                  <a:lnTo>
                    <a:pt x="1872" y="793"/>
                  </a:lnTo>
                  <a:lnTo>
                    <a:pt x="1870" y="778"/>
                  </a:lnTo>
                  <a:lnTo>
                    <a:pt x="1867" y="790"/>
                  </a:lnTo>
                  <a:lnTo>
                    <a:pt x="1865" y="773"/>
                  </a:lnTo>
                  <a:lnTo>
                    <a:pt x="1862" y="758"/>
                  </a:lnTo>
                  <a:lnTo>
                    <a:pt x="1860" y="767"/>
                  </a:lnTo>
                  <a:lnTo>
                    <a:pt x="1857" y="772"/>
                  </a:lnTo>
                  <a:lnTo>
                    <a:pt x="1855" y="753"/>
                  </a:lnTo>
                  <a:lnTo>
                    <a:pt x="1852" y="765"/>
                  </a:lnTo>
                  <a:lnTo>
                    <a:pt x="1850" y="747"/>
                  </a:lnTo>
                  <a:lnTo>
                    <a:pt x="1847" y="734"/>
                  </a:lnTo>
                  <a:lnTo>
                    <a:pt x="1845" y="761"/>
                  </a:lnTo>
                  <a:lnTo>
                    <a:pt x="1842" y="767"/>
                  </a:lnTo>
                  <a:lnTo>
                    <a:pt x="1840" y="742"/>
                  </a:lnTo>
                  <a:lnTo>
                    <a:pt x="1837" y="730"/>
                  </a:lnTo>
                  <a:lnTo>
                    <a:pt x="1835" y="737"/>
                  </a:lnTo>
                  <a:lnTo>
                    <a:pt x="1832" y="715"/>
                  </a:lnTo>
                  <a:lnTo>
                    <a:pt x="1830" y="695"/>
                  </a:lnTo>
                  <a:lnTo>
                    <a:pt x="1827" y="712"/>
                  </a:lnTo>
                  <a:lnTo>
                    <a:pt x="1825" y="711"/>
                  </a:lnTo>
                  <a:lnTo>
                    <a:pt x="1822" y="697"/>
                  </a:lnTo>
                  <a:lnTo>
                    <a:pt x="1820" y="700"/>
                  </a:lnTo>
                  <a:lnTo>
                    <a:pt x="1817" y="680"/>
                  </a:lnTo>
                  <a:lnTo>
                    <a:pt x="1814" y="689"/>
                  </a:lnTo>
                  <a:lnTo>
                    <a:pt x="1812" y="695"/>
                  </a:lnTo>
                  <a:lnTo>
                    <a:pt x="1809" y="691"/>
                  </a:lnTo>
                  <a:lnTo>
                    <a:pt x="1807" y="667"/>
                  </a:lnTo>
                  <a:lnTo>
                    <a:pt x="1804" y="681"/>
                  </a:lnTo>
                  <a:lnTo>
                    <a:pt x="1802" y="657"/>
                  </a:lnTo>
                  <a:lnTo>
                    <a:pt x="1799" y="674"/>
                  </a:lnTo>
                  <a:lnTo>
                    <a:pt x="1797" y="662"/>
                  </a:lnTo>
                  <a:lnTo>
                    <a:pt x="1794" y="677"/>
                  </a:lnTo>
                  <a:lnTo>
                    <a:pt x="1792" y="690"/>
                  </a:lnTo>
                  <a:lnTo>
                    <a:pt x="1789" y="675"/>
                  </a:lnTo>
                  <a:lnTo>
                    <a:pt x="1787" y="653"/>
                  </a:lnTo>
                  <a:lnTo>
                    <a:pt x="1784" y="648"/>
                  </a:lnTo>
                  <a:lnTo>
                    <a:pt x="1782" y="634"/>
                  </a:lnTo>
                  <a:lnTo>
                    <a:pt x="1779" y="662"/>
                  </a:lnTo>
                  <a:lnTo>
                    <a:pt x="1777" y="652"/>
                  </a:lnTo>
                  <a:lnTo>
                    <a:pt x="1774" y="638"/>
                  </a:lnTo>
                  <a:lnTo>
                    <a:pt x="1772" y="646"/>
                  </a:lnTo>
                  <a:lnTo>
                    <a:pt x="1769" y="649"/>
                  </a:lnTo>
                  <a:lnTo>
                    <a:pt x="1767" y="643"/>
                  </a:lnTo>
                  <a:lnTo>
                    <a:pt x="1764" y="678"/>
                  </a:lnTo>
                  <a:lnTo>
                    <a:pt x="1762" y="644"/>
                  </a:lnTo>
                  <a:lnTo>
                    <a:pt x="1759" y="642"/>
                  </a:lnTo>
                  <a:lnTo>
                    <a:pt x="1756" y="643"/>
                  </a:lnTo>
                  <a:lnTo>
                    <a:pt x="1754" y="639"/>
                  </a:lnTo>
                  <a:lnTo>
                    <a:pt x="1751" y="632"/>
                  </a:lnTo>
                  <a:lnTo>
                    <a:pt x="1749" y="682"/>
                  </a:lnTo>
                  <a:lnTo>
                    <a:pt x="1747" y="662"/>
                  </a:lnTo>
                  <a:lnTo>
                    <a:pt x="1744" y="643"/>
                  </a:lnTo>
                  <a:lnTo>
                    <a:pt x="1741" y="652"/>
                  </a:lnTo>
                  <a:lnTo>
                    <a:pt x="1739" y="628"/>
                  </a:lnTo>
                  <a:lnTo>
                    <a:pt x="1736" y="644"/>
                  </a:lnTo>
                  <a:lnTo>
                    <a:pt x="1734" y="637"/>
                  </a:lnTo>
                  <a:lnTo>
                    <a:pt x="1731" y="626"/>
                  </a:lnTo>
                  <a:lnTo>
                    <a:pt x="1729" y="640"/>
                  </a:lnTo>
                  <a:lnTo>
                    <a:pt x="1726" y="622"/>
                  </a:lnTo>
                  <a:lnTo>
                    <a:pt x="1724" y="624"/>
                  </a:lnTo>
                  <a:lnTo>
                    <a:pt x="1721" y="615"/>
                  </a:lnTo>
                  <a:lnTo>
                    <a:pt x="1719" y="610"/>
                  </a:lnTo>
                  <a:lnTo>
                    <a:pt x="1716" y="593"/>
                  </a:lnTo>
                  <a:lnTo>
                    <a:pt x="1714" y="610"/>
                  </a:lnTo>
                  <a:lnTo>
                    <a:pt x="1711" y="616"/>
                  </a:lnTo>
                  <a:lnTo>
                    <a:pt x="1709" y="608"/>
                  </a:lnTo>
                  <a:lnTo>
                    <a:pt x="1706" y="642"/>
                  </a:lnTo>
                  <a:lnTo>
                    <a:pt x="1704" y="585"/>
                  </a:lnTo>
                  <a:lnTo>
                    <a:pt x="1701" y="576"/>
                  </a:lnTo>
                  <a:lnTo>
                    <a:pt x="1698" y="577"/>
                  </a:lnTo>
                  <a:lnTo>
                    <a:pt x="1696" y="563"/>
                  </a:lnTo>
                  <a:lnTo>
                    <a:pt x="1694" y="582"/>
                  </a:lnTo>
                  <a:lnTo>
                    <a:pt x="1691" y="608"/>
                  </a:lnTo>
                  <a:lnTo>
                    <a:pt x="1689" y="618"/>
                  </a:lnTo>
                  <a:lnTo>
                    <a:pt x="1686" y="616"/>
                  </a:lnTo>
                  <a:lnTo>
                    <a:pt x="1683" y="647"/>
                  </a:lnTo>
                  <a:lnTo>
                    <a:pt x="1681" y="633"/>
                  </a:lnTo>
                  <a:lnTo>
                    <a:pt x="1678" y="660"/>
                  </a:lnTo>
                  <a:lnTo>
                    <a:pt x="1676" y="630"/>
                  </a:lnTo>
                  <a:lnTo>
                    <a:pt x="1673" y="651"/>
                  </a:lnTo>
                  <a:lnTo>
                    <a:pt x="1671" y="628"/>
                  </a:lnTo>
                  <a:lnTo>
                    <a:pt x="1668" y="622"/>
                  </a:lnTo>
                  <a:lnTo>
                    <a:pt x="1666" y="613"/>
                  </a:lnTo>
                  <a:lnTo>
                    <a:pt x="1663" y="629"/>
                  </a:lnTo>
                  <a:lnTo>
                    <a:pt x="1661" y="639"/>
                  </a:lnTo>
                  <a:lnTo>
                    <a:pt x="1658" y="639"/>
                  </a:lnTo>
                  <a:lnTo>
                    <a:pt x="1656" y="639"/>
                  </a:lnTo>
                  <a:lnTo>
                    <a:pt x="1653" y="654"/>
                  </a:lnTo>
                  <a:lnTo>
                    <a:pt x="1651" y="608"/>
                  </a:lnTo>
                  <a:lnTo>
                    <a:pt x="1648" y="627"/>
                  </a:lnTo>
                  <a:lnTo>
                    <a:pt x="1646" y="619"/>
                  </a:lnTo>
                  <a:lnTo>
                    <a:pt x="1643" y="624"/>
                  </a:lnTo>
                  <a:lnTo>
                    <a:pt x="1640" y="642"/>
                  </a:lnTo>
                  <a:lnTo>
                    <a:pt x="1638" y="627"/>
                  </a:lnTo>
                  <a:lnTo>
                    <a:pt x="1636" y="673"/>
                  </a:lnTo>
                  <a:lnTo>
                    <a:pt x="1633" y="649"/>
                  </a:lnTo>
                  <a:lnTo>
                    <a:pt x="1631" y="621"/>
                  </a:lnTo>
                  <a:lnTo>
                    <a:pt x="1628" y="615"/>
                  </a:lnTo>
                  <a:lnTo>
                    <a:pt x="1625" y="633"/>
                  </a:lnTo>
                  <a:lnTo>
                    <a:pt x="1623" y="604"/>
                  </a:lnTo>
                  <a:lnTo>
                    <a:pt x="1620" y="618"/>
                  </a:lnTo>
                  <a:lnTo>
                    <a:pt x="1618" y="623"/>
                  </a:lnTo>
                  <a:lnTo>
                    <a:pt x="1615" y="604"/>
                  </a:lnTo>
                  <a:lnTo>
                    <a:pt x="1613" y="601"/>
                  </a:lnTo>
                  <a:lnTo>
                    <a:pt x="1610" y="599"/>
                  </a:lnTo>
                  <a:lnTo>
                    <a:pt x="1608" y="592"/>
                  </a:lnTo>
                  <a:lnTo>
                    <a:pt x="1605" y="587"/>
                  </a:lnTo>
                  <a:lnTo>
                    <a:pt x="1603" y="579"/>
                  </a:lnTo>
                  <a:lnTo>
                    <a:pt x="1600" y="567"/>
                  </a:lnTo>
                  <a:lnTo>
                    <a:pt x="1598" y="592"/>
                  </a:lnTo>
                  <a:lnTo>
                    <a:pt x="1595" y="562"/>
                  </a:lnTo>
                  <a:lnTo>
                    <a:pt x="1593" y="592"/>
                  </a:lnTo>
                  <a:lnTo>
                    <a:pt x="1590" y="606"/>
                  </a:lnTo>
                  <a:lnTo>
                    <a:pt x="1588" y="610"/>
                  </a:lnTo>
                  <a:lnTo>
                    <a:pt x="1585" y="578"/>
                  </a:lnTo>
                  <a:lnTo>
                    <a:pt x="1583" y="573"/>
                  </a:lnTo>
                  <a:lnTo>
                    <a:pt x="1580" y="566"/>
                  </a:lnTo>
                  <a:lnTo>
                    <a:pt x="1578" y="565"/>
                  </a:lnTo>
                  <a:lnTo>
                    <a:pt x="1575" y="572"/>
                  </a:lnTo>
                  <a:lnTo>
                    <a:pt x="1573" y="557"/>
                  </a:lnTo>
                  <a:lnTo>
                    <a:pt x="1570" y="576"/>
                  </a:lnTo>
                  <a:lnTo>
                    <a:pt x="1567" y="576"/>
                  </a:lnTo>
                  <a:lnTo>
                    <a:pt x="1565" y="570"/>
                  </a:lnTo>
                  <a:lnTo>
                    <a:pt x="1562" y="559"/>
                  </a:lnTo>
                  <a:lnTo>
                    <a:pt x="1560" y="546"/>
                  </a:lnTo>
                  <a:lnTo>
                    <a:pt x="1557" y="578"/>
                  </a:lnTo>
                  <a:lnTo>
                    <a:pt x="1555" y="556"/>
                  </a:lnTo>
                  <a:lnTo>
                    <a:pt x="1552" y="555"/>
                  </a:lnTo>
                  <a:lnTo>
                    <a:pt x="1550" y="555"/>
                  </a:lnTo>
                  <a:lnTo>
                    <a:pt x="1547" y="577"/>
                  </a:lnTo>
                  <a:lnTo>
                    <a:pt x="1545" y="561"/>
                  </a:lnTo>
                  <a:lnTo>
                    <a:pt x="1542" y="560"/>
                  </a:lnTo>
                  <a:lnTo>
                    <a:pt x="1540" y="583"/>
                  </a:lnTo>
                  <a:lnTo>
                    <a:pt x="1537" y="587"/>
                  </a:lnTo>
                  <a:lnTo>
                    <a:pt x="1535" y="580"/>
                  </a:lnTo>
                  <a:lnTo>
                    <a:pt x="1532" y="558"/>
                  </a:lnTo>
                  <a:lnTo>
                    <a:pt x="1530" y="549"/>
                  </a:lnTo>
                  <a:lnTo>
                    <a:pt x="1527" y="541"/>
                  </a:lnTo>
                  <a:lnTo>
                    <a:pt x="1525" y="538"/>
                  </a:lnTo>
                  <a:lnTo>
                    <a:pt x="1522" y="528"/>
                  </a:lnTo>
                  <a:lnTo>
                    <a:pt x="1520" y="541"/>
                  </a:lnTo>
                  <a:lnTo>
                    <a:pt x="1517" y="579"/>
                  </a:lnTo>
                  <a:lnTo>
                    <a:pt x="1515" y="542"/>
                  </a:lnTo>
                  <a:lnTo>
                    <a:pt x="1512" y="537"/>
                  </a:lnTo>
                  <a:lnTo>
                    <a:pt x="1509" y="558"/>
                  </a:lnTo>
                  <a:lnTo>
                    <a:pt x="1507" y="548"/>
                  </a:lnTo>
                  <a:lnTo>
                    <a:pt x="1504" y="532"/>
                  </a:lnTo>
                  <a:lnTo>
                    <a:pt x="1502" y="534"/>
                  </a:lnTo>
                  <a:lnTo>
                    <a:pt x="1499" y="535"/>
                  </a:lnTo>
                  <a:lnTo>
                    <a:pt x="1497" y="548"/>
                  </a:lnTo>
                  <a:lnTo>
                    <a:pt x="1495" y="519"/>
                  </a:lnTo>
                  <a:lnTo>
                    <a:pt x="1492" y="523"/>
                  </a:lnTo>
                  <a:lnTo>
                    <a:pt x="1489" y="521"/>
                  </a:lnTo>
                  <a:lnTo>
                    <a:pt x="1487" y="523"/>
                  </a:lnTo>
                  <a:lnTo>
                    <a:pt x="1484" y="528"/>
                  </a:lnTo>
                  <a:lnTo>
                    <a:pt x="1482" y="532"/>
                  </a:lnTo>
                  <a:lnTo>
                    <a:pt x="1479" y="552"/>
                  </a:lnTo>
                  <a:lnTo>
                    <a:pt x="1477" y="526"/>
                  </a:lnTo>
                  <a:lnTo>
                    <a:pt x="1474" y="528"/>
                  </a:lnTo>
                  <a:lnTo>
                    <a:pt x="1472" y="526"/>
                  </a:lnTo>
                  <a:lnTo>
                    <a:pt x="1469" y="513"/>
                  </a:lnTo>
                  <a:lnTo>
                    <a:pt x="1467" y="516"/>
                  </a:lnTo>
                  <a:lnTo>
                    <a:pt x="1464" y="506"/>
                  </a:lnTo>
                  <a:lnTo>
                    <a:pt x="1462" y="496"/>
                  </a:lnTo>
                  <a:lnTo>
                    <a:pt x="1459" y="529"/>
                  </a:lnTo>
                  <a:lnTo>
                    <a:pt x="1457" y="518"/>
                  </a:lnTo>
                  <a:lnTo>
                    <a:pt x="1454" y="495"/>
                  </a:lnTo>
                  <a:lnTo>
                    <a:pt x="1451" y="505"/>
                  </a:lnTo>
                  <a:lnTo>
                    <a:pt x="1449" y="507"/>
                  </a:lnTo>
                  <a:lnTo>
                    <a:pt x="1446" y="515"/>
                  </a:lnTo>
                  <a:lnTo>
                    <a:pt x="1444" y="525"/>
                  </a:lnTo>
                  <a:lnTo>
                    <a:pt x="1441" y="525"/>
                  </a:lnTo>
                  <a:lnTo>
                    <a:pt x="1439" y="490"/>
                  </a:lnTo>
                  <a:lnTo>
                    <a:pt x="1437" y="498"/>
                  </a:lnTo>
                  <a:lnTo>
                    <a:pt x="1434" y="485"/>
                  </a:lnTo>
                  <a:lnTo>
                    <a:pt x="1431" y="483"/>
                  </a:lnTo>
                  <a:lnTo>
                    <a:pt x="1429" y="517"/>
                  </a:lnTo>
                  <a:lnTo>
                    <a:pt x="1426" y="511"/>
                  </a:lnTo>
                  <a:lnTo>
                    <a:pt x="1424" y="504"/>
                  </a:lnTo>
                  <a:lnTo>
                    <a:pt x="1421" y="498"/>
                  </a:lnTo>
                  <a:lnTo>
                    <a:pt x="1419" y="458"/>
                  </a:lnTo>
                  <a:lnTo>
                    <a:pt x="1416" y="448"/>
                  </a:lnTo>
                  <a:lnTo>
                    <a:pt x="1414" y="442"/>
                  </a:lnTo>
                  <a:lnTo>
                    <a:pt x="1411" y="452"/>
                  </a:lnTo>
                  <a:lnTo>
                    <a:pt x="1409" y="452"/>
                  </a:lnTo>
                  <a:lnTo>
                    <a:pt x="1406" y="478"/>
                  </a:lnTo>
                  <a:lnTo>
                    <a:pt x="1404" y="476"/>
                  </a:lnTo>
                  <a:lnTo>
                    <a:pt x="1401" y="477"/>
                  </a:lnTo>
                  <a:lnTo>
                    <a:pt x="1399" y="477"/>
                  </a:lnTo>
                  <a:lnTo>
                    <a:pt x="1396" y="472"/>
                  </a:lnTo>
                  <a:lnTo>
                    <a:pt x="1393" y="477"/>
                  </a:lnTo>
                  <a:lnTo>
                    <a:pt x="1391" y="502"/>
                  </a:lnTo>
                  <a:lnTo>
                    <a:pt x="1388" y="476"/>
                  </a:lnTo>
                  <a:lnTo>
                    <a:pt x="1386" y="478"/>
                  </a:lnTo>
                  <a:lnTo>
                    <a:pt x="1384" y="495"/>
                  </a:lnTo>
                  <a:lnTo>
                    <a:pt x="1381" y="489"/>
                  </a:lnTo>
                  <a:lnTo>
                    <a:pt x="1379" y="480"/>
                  </a:lnTo>
                  <a:lnTo>
                    <a:pt x="1376" y="483"/>
                  </a:lnTo>
                  <a:lnTo>
                    <a:pt x="1373" y="474"/>
                  </a:lnTo>
                  <a:lnTo>
                    <a:pt x="1371" y="509"/>
                  </a:lnTo>
                  <a:lnTo>
                    <a:pt x="1368" y="477"/>
                  </a:lnTo>
                  <a:lnTo>
                    <a:pt x="1366" y="472"/>
                  </a:lnTo>
                  <a:lnTo>
                    <a:pt x="1363" y="474"/>
                  </a:lnTo>
                  <a:lnTo>
                    <a:pt x="1361" y="498"/>
                  </a:lnTo>
                  <a:lnTo>
                    <a:pt x="1358" y="483"/>
                  </a:lnTo>
                  <a:lnTo>
                    <a:pt x="1356" y="488"/>
                  </a:lnTo>
                  <a:lnTo>
                    <a:pt x="1353" y="478"/>
                  </a:lnTo>
                  <a:lnTo>
                    <a:pt x="1351" y="465"/>
                  </a:lnTo>
                  <a:lnTo>
                    <a:pt x="1348" y="456"/>
                  </a:lnTo>
                  <a:lnTo>
                    <a:pt x="1346" y="485"/>
                  </a:lnTo>
                  <a:lnTo>
                    <a:pt x="1343" y="452"/>
                  </a:lnTo>
                  <a:lnTo>
                    <a:pt x="1341" y="457"/>
                  </a:lnTo>
                  <a:lnTo>
                    <a:pt x="1338" y="441"/>
                  </a:lnTo>
                  <a:lnTo>
                    <a:pt x="1335" y="481"/>
                  </a:lnTo>
                  <a:lnTo>
                    <a:pt x="1333" y="446"/>
                  </a:lnTo>
                  <a:lnTo>
                    <a:pt x="1331" y="440"/>
                  </a:lnTo>
                  <a:lnTo>
                    <a:pt x="1328" y="445"/>
                  </a:lnTo>
                  <a:lnTo>
                    <a:pt x="1326" y="446"/>
                  </a:lnTo>
                  <a:lnTo>
                    <a:pt x="1323" y="439"/>
                  </a:lnTo>
                  <a:lnTo>
                    <a:pt x="1321" y="448"/>
                  </a:lnTo>
                  <a:lnTo>
                    <a:pt x="1318" y="448"/>
                  </a:lnTo>
                  <a:lnTo>
                    <a:pt x="1315" y="482"/>
                  </a:lnTo>
                  <a:lnTo>
                    <a:pt x="1313" y="485"/>
                  </a:lnTo>
                  <a:lnTo>
                    <a:pt x="1310" y="501"/>
                  </a:lnTo>
                  <a:lnTo>
                    <a:pt x="1308" y="502"/>
                  </a:lnTo>
                  <a:lnTo>
                    <a:pt x="1305" y="501"/>
                  </a:lnTo>
                  <a:lnTo>
                    <a:pt x="1303" y="493"/>
                  </a:lnTo>
                  <a:lnTo>
                    <a:pt x="1300" y="483"/>
                  </a:lnTo>
                  <a:lnTo>
                    <a:pt x="1298" y="440"/>
                  </a:lnTo>
                  <a:lnTo>
                    <a:pt x="1295" y="445"/>
                  </a:lnTo>
                  <a:lnTo>
                    <a:pt x="1293" y="437"/>
                  </a:lnTo>
                  <a:lnTo>
                    <a:pt x="1290" y="429"/>
                  </a:lnTo>
                  <a:lnTo>
                    <a:pt x="1288" y="426"/>
                  </a:lnTo>
                  <a:lnTo>
                    <a:pt x="1285" y="457"/>
                  </a:lnTo>
                  <a:lnTo>
                    <a:pt x="1283" y="468"/>
                  </a:lnTo>
                  <a:lnTo>
                    <a:pt x="1280" y="471"/>
                  </a:lnTo>
                  <a:lnTo>
                    <a:pt x="1278" y="478"/>
                  </a:lnTo>
                  <a:lnTo>
                    <a:pt x="1275" y="469"/>
                  </a:lnTo>
                  <a:lnTo>
                    <a:pt x="1273" y="470"/>
                  </a:lnTo>
                  <a:lnTo>
                    <a:pt x="1270" y="469"/>
                  </a:lnTo>
                  <a:lnTo>
                    <a:pt x="1268" y="449"/>
                  </a:lnTo>
                  <a:lnTo>
                    <a:pt x="1265" y="454"/>
                  </a:lnTo>
                  <a:lnTo>
                    <a:pt x="1263" y="424"/>
                  </a:lnTo>
                  <a:lnTo>
                    <a:pt x="1260" y="431"/>
                  </a:lnTo>
                  <a:lnTo>
                    <a:pt x="1257" y="414"/>
                  </a:lnTo>
                  <a:lnTo>
                    <a:pt x="1255" y="417"/>
                  </a:lnTo>
                  <a:lnTo>
                    <a:pt x="1252" y="427"/>
                  </a:lnTo>
                  <a:lnTo>
                    <a:pt x="1250" y="444"/>
                  </a:lnTo>
                  <a:lnTo>
                    <a:pt x="1247" y="411"/>
                  </a:lnTo>
                  <a:lnTo>
                    <a:pt x="1245" y="413"/>
                  </a:lnTo>
                  <a:lnTo>
                    <a:pt x="1242" y="402"/>
                  </a:lnTo>
                  <a:lnTo>
                    <a:pt x="1240" y="408"/>
                  </a:lnTo>
                  <a:lnTo>
                    <a:pt x="1237" y="392"/>
                  </a:lnTo>
                  <a:lnTo>
                    <a:pt x="1235" y="402"/>
                  </a:lnTo>
                  <a:lnTo>
                    <a:pt x="1232" y="397"/>
                  </a:lnTo>
                  <a:lnTo>
                    <a:pt x="1230" y="400"/>
                  </a:lnTo>
                  <a:lnTo>
                    <a:pt x="1227" y="424"/>
                  </a:lnTo>
                  <a:lnTo>
                    <a:pt x="1225" y="417"/>
                  </a:lnTo>
                  <a:lnTo>
                    <a:pt x="1222" y="414"/>
                  </a:lnTo>
                  <a:lnTo>
                    <a:pt x="1220" y="438"/>
                  </a:lnTo>
                  <a:lnTo>
                    <a:pt x="1217" y="453"/>
                  </a:lnTo>
                  <a:lnTo>
                    <a:pt x="1215" y="484"/>
                  </a:lnTo>
                  <a:lnTo>
                    <a:pt x="1212" y="495"/>
                  </a:lnTo>
                  <a:lnTo>
                    <a:pt x="1210" y="467"/>
                  </a:lnTo>
                  <a:lnTo>
                    <a:pt x="1207" y="478"/>
                  </a:lnTo>
                  <a:lnTo>
                    <a:pt x="1204" y="461"/>
                  </a:lnTo>
                  <a:lnTo>
                    <a:pt x="1202" y="423"/>
                  </a:lnTo>
                  <a:lnTo>
                    <a:pt x="1199" y="396"/>
                  </a:lnTo>
                  <a:lnTo>
                    <a:pt x="1197" y="392"/>
                  </a:lnTo>
                  <a:lnTo>
                    <a:pt x="1194" y="404"/>
                  </a:lnTo>
                  <a:lnTo>
                    <a:pt x="1192" y="384"/>
                  </a:lnTo>
                  <a:lnTo>
                    <a:pt x="1189" y="396"/>
                  </a:lnTo>
                  <a:lnTo>
                    <a:pt x="1187" y="411"/>
                  </a:lnTo>
                  <a:lnTo>
                    <a:pt x="1184" y="392"/>
                  </a:lnTo>
                  <a:lnTo>
                    <a:pt x="1182" y="392"/>
                  </a:lnTo>
                  <a:lnTo>
                    <a:pt x="1179" y="407"/>
                  </a:lnTo>
                  <a:lnTo>
                    <a:pt x="1177" y="417"/>
                  </a:lnTo>
                  <a:lnTo>
                    <a:pt x="1174" y="387"/>
                  </a:lnTo>
                  <a:lnTo>
                    <a:pt x="1172" y="399"/>
                  </a:lnTo>
                  <a:lnTo>
                    <a:pt x="1169" y="395"/>
                  </a:lnTo>
                  <a:lnTo>
                    <a:pt x="1167" y="354"/>
                  </a:lnTo>
                  <a:lnTo>
                    <a:pt x="1164" y="342"/>
                  </a:lnTo>
                  <a:lnTo>
                    <a:pt x="1162" y="306"/>
                  </a:lnTo>
                  <a:lnTo>
                    <a:pt x="1159" y="243"/>
                  </a:lnTo>
                  <a:lnTo>
                    <a:pt x="1157" y="137"/>
                  </a:lnTo>
                  <a:lnTo>
                    <a:pt x="1154" y="42"/>
                  </a:lnTo>
                  <a:lnTo>
                    <a:pt x="1152" y="21"/>
                  </a:lnTo>
                  <a:lnTo>
                    <a:pt x="1149" y="0"/>
                  </a:lnTo>
                  <a:lnTo>
                    <a:pt x="1146" y="74"/>
                  </a:lnTo>
                  <a:lnTo>
                    <a:pt x="1144" y="174"/>
                  </a:lnTo>
                  <a:lnTo>
                    <a:pt x="1141" y="346"/>
                  </a:lnTo>
                  <a:lnTo>
                    <a:pt x="1139" y="462"/>
                  </a:lnTo>
                  <a:lnTo>
                    <a:pt x="1136" y="511"/>
                  </a:lnTo>
                  <a:lnTo>
                    <a:pt x="1134" y="516"/>
                  </a:lnTo>
                  <a:lnTo>
                    <a:pt x="1132" y="524"/>
                  </a:lnTo>
                  <a:lnTo>
                    <a:pt x="1129" y="474"/>
                  </a:lnTo>
                  <a:lnTo>
                    <a:pt x="1126" y="443"/>
                  </a:lnTo>
                  <a:lnTo>
                    <a:pt x="1124" y="410"/>
                  </a:lnTo>
                  <a:lnTo>
                    <a:pt x="1121" y="468"/>
                  </a:lnTo>
                  <a:lnTo>
                    <a:pt x="1119" y="493"/>
                  </a:lnTo>
                  <a:lnTo>
                    <a:pt x="1116" y="483"/>
                  </a:lnTo>
                  <a:lnTo>
                    <a:pt x="1114" y="461"/>
                  </a:lnTo>
                  <a:lnTo>
                    <a:pt x="1111" y="424"/>
                  </a:lnTo>
                  <a:lnTo>
                    <a:pt x="1109" y="412"/>
                  </a:lnTo>
                  <a:lnTo>
                    <a:pt x="1106" y="381"/>
                  </a:lnTo>
                  <a:lnTo>
                    <a:pt x="1104" y="341"/>
                  </a:lnTo>
                  <a:lnTo>
                    <a:pt x="1101" y="359"/>
                  </a:lnTo>
                  <a:lnTo>
                    <a:pt x="1099" y="382"/>
                  </a:lnTo>
                  <a:lnTo>
                    <a:pt x="1096" y="359"/>
                  </a:lnTo>
                  <a:lnTo>
                    <a:pt x="1094" y="367"/>
                  </a:lnTo>
                  <a:lnTo>
                    <a:pt x="1091" y="371"/>
                  </a:lnTo>
                  <a:lnTo>
                    <a:pt x="1088" y="375"/>
                  </a:lnTo>
                  <a:lnTo>
                    <a:pt x="1086" y="357"/>
                  </a:lnTo>
                  <a:lnTo>
                    <a:pt x="1083" y="370"/>
                  </a:lnTo>
                  <a:lnTo>
                    <a:pt x="1081" y="350"/>
                  </a:lnTo>
                  <a:lnTo>
                    <a:pt x="1079" y="349"/>
                  </a:lnTo>
                  <a:lnTo>
                    <a:pt x="1076" y="355"/>
                  </a:lnTo>
                  <a:lnTo>
                    <a:pt x="1074" y="368"/>
                  </a:lnTo>
                  <a:lnTo>
                    <a:pt x="1071" y="355"/>
                  </a:lnTo>
                  <a:lnTo>
                    <a:pt x="1068" y="368"/>
                  </a:lnTo>
                  <a:lnTo>
                    <a:pt x="1066" y="334"/>
                  </a:lnTo>
                  <a:lnTo>
                    <a:pt x="1063" y="361"/>
                  </a:lnTo>
                  <a:lnTo>
                    <a:pt x="1061" y="366"/>
                  </a:lnTo>
                  <a:lnTo>
                    <a:pt x="1058" y="359"/>
                  </a:lnTo>
                  <a:lnTo>
                    <a:pt x="1056" y="356"/>
                  </a:lnTo>
                  <a:lnTo>
                    <a:pt x="1053" y="371"/>
                  </a:lnTo>
                  <a:lnTo>
                    <a:pt x="1051" y="367"/>
                  </a:lnTo>
                  <a:lnTo>
                    <a:pt x="1048" y="374"/>
                  </a:lnTo>
                  <a:lnTo>
                    <a:pt x="1046" y="374"/>
                  </a:lnTo>
                  <a:lnTo>
                    <a:pt x="1043" y="415"/>
                  </a:lnTo>
                  <a:lnTo>
                    <a:pt x="1041" y="415"/>
                  </a:lnTo>
                  <a:lnTo>
                    <a:pt x="1038" y="384"/>
                  </a:lnTo>
                  <a:lnTo>
                    <a:pt x="1036" y="386"/>
                  </a:lnTo>
                  <a:lnTo>
                    <a:pt x="1033" y="377"/>
                  </a:lnTo>
                  <a:lnTo>
                    <a:pt x="1030" y="335"/>
                  </a:lnTo>
                  <a:lnTo>
                    <a:pt x="1028" y="330"/>
                  </a:lnTo>
                  <a:lnTo>
                    <a:pt x="1026" y="334"/>
                  </a:lnTo>
                  <a:lnTo>
                    <a:pt x="1023" y="355"/>
                  </a:lnTo>
                  <a:lnTo>
                    <a:pt x="1021" y="343"/>
                  </a:lnTo>
                  <a:lnTo>
                    <a:pt x="1018" y="336"/>
                  </a:lnTo>
                  <a:lnTo>
                    <a:pt x="1016" y="343"/>
                  </a:lnTo>
                  <a:lnTo>
                    <a:pt x="1013" y="374"/>
                  </a:lnTo>
                  <a:lnTo>
                    <a:pt x="1010" y="376"/>
                  </a:lnTo>
                  <a:lnTo>
                    <a:pt x="1008" y="378"/>
                  </a:lnTo>
                  <a:lnTo>
                    <a:pt x="1005" y="391"/>
                  </a:lnTo>
                  <a:lnTo>
                    <a:pt x="1003" y="373"/>
                  </a:lnTo>
                  <a:lnTo>
                    <a:pt x="1000" y="400"/>
                  </a:lnTo>
                  <a:lnTo>
                    <a:pt x="998" y="376"/>
                  </a:lnTo>
                  <a:lnTo>
                    <a:pt x="995" y="383"/>
                  </a:lnTo>
                  <a:lnTo>
                    <a:pt x="993" y="395"/>
                  </a:lnTo>
                  <a:lnTo>
                    <a:pt x="990" y="445"/>
                  </a:lnTo>
                  <a:lnTo>
                    <a:pt x="988" y="466"/>
                  </a:lnTo>
                  <a:lnTo>
                    <a:pt x="985" y="475"/>
                  </a:lnTo>
                  <a:lnTo>
                    <a:pt x="983" y="473"/>
                  </a:lnTo>
                  <a:lnTo>
                    <a:pt x="980" y="453"/>
                  </a:lnTo>
                  <a:lnTo>
                    <a:pt x="978" y="453"/>
                  </a:lnTo>
                  <a:lnTo>
                    <a:pt x="975" y="392"/>
                  </a:lnTo>
                  <a:lnTo>
                    <a:pt x="972" y="373"/>
                  </a:lnTo>
                  <a:lnTo>
                    <a:pt x="970" y="363"/>
                  </a:lnTo>
                  <a:lnTo>
                    <a:pt x="968" y="335"/>
                  </a:lnTo>
                  <a:lnTo>
                    <a:pt x="965" y="346"/>
                  </a:lnTo>
                  <a:lnTo>
                    <a:pt x="963" y="332"/>
                  </a:lnTo>
                  <a:lnTo>
                    <a:pt x="960" y="331"/>
                  </a:lnTo>
                  <a:lnTo>
                    <a:pt x="958" y="322"/>
                  </a:lnTo>
                  <a:lnTo>
                    <a:pt x="955" y="341"/>
                  </a:lnTo>
                  <a:lnTo>
                    <a:pt x="952" y="348"/>
                  </a:lnTo>
                  <a:lnTo>
                    <a:pt x="950" y="353"/>
                  </a:lnTo>
                  <a:lnTo>
                    <a:pt x="947" y="370"/>
                  </a:lnTo>
                  <a:lnTo>
                    <a:pt x="945" y="399"/>
                  </a:lnTo>
                  <a:lnTo>
                    <a:pt x="942" y="413"/>
                  </a:lnTo>
                  <a:lnTo>
                    <a:pt x="940" y="417"/>
                  </a:lnTo>
                  <a:lnTo>
                    <a:pt x="937" y="401"/>
                  </a:lnTo>
                  <a:lnTo>
                    <a:pt x="935" y="406"/>
                  </a:lnTo>
                  <a:lnTo>
                    <a:pt x="932" y="351"/>
                  </a:lnTo>
                  <a:lnTo>
                    <a:pt x="930" y="343"/>
                  </a:lnTo>
                  <a:lnTo>
                    <a:pt x="927" y="350"/>
                  </a:lnTo>
                  <a:lnTo>
                    <a:pt x="925" y="330"/>
                  </a:lnTo>
                  <a:lnTo>
                    <a:pt x="922" y="379"/>
                  </a:lnTo>
                  <a:lnTo>
                    <a:pt x="920" y="367"/>
                  </a:lnTo>
                  <a:lnTo>
                    <a:pt x="917" y="365"/>
                  </a:lnTo>
                  <a:lnTo>
                    <a:pt x="915" y="344"/>
                  </a:lnTo>
                  <a:lnTo>
                    <a:pt x="912" y="349"/>
                  </a:lnTo>
                  <a:lnTo>
                    <a:pt x="910" y="326"/>
                  </a:lnTo>
                  <a:lnTo>
                    <a:pt x="907" y="312"/>
                  </a:lnTo>
                  <a:lnTo>
                    <a:pt x="905" y="302"/>
                  </a:lnTo>
                  <a:lnTo>
                    <a:pt x="902" y="324"/>
                  </a:lnTo>
                  <a:lnTo>
                    <a:pt x="900" y="344"/>
                  </a:lnTo>
                  <a:lnTo>
                    <a:pt x="897" y="282"/>
                  </a:lnTo>
                  <a:lnTo>
                    <a:pt x="894" y="293"/>
                  </a:lnTo>
                  <a:lnTo>
                    <a:pt x="892" y="324"/>
                  </a:lnTo>
                  <a:lnTo>
                    <a:pt x="889" y="320"/>
                  </a:lnTo>
                  <a:lnTo>
                    <a:pt x="887" y="320"/>
                  </a:lnTo>
                  <a:lnTo>
                    <a:pt x="884" y="341"/>
                  </a:lnTo>
                  <a:lnTo>
                    <a:pt x="882" y="345"/>
                  </a:lnTo>
                  <a:lnTo>
                    <a:pt x="879" y="346"/>
                  </a:lnTo>
                  <a:lnTo>
                    <a:pt x="877" y="318"/>
                  </a:lnTo>
                  <a:lnTo>
                    <a:pt x="874" y="286"/>
                  </a:lnTo>
                  <a:lnTo>
                    <a:pt x="872" y="297"/>
                  </a:lnTo>
                  <a:lnTo>
                    <a:pt x="869" y="305"/>
                  </a:lnTo>
                  <a:lnTo>
                    <a:pt x="867" y="290"/>
                  </a:lnTo>
                  <a:lnTo>
                    <a:pt x="864" y="295"/>
                  </a:lnTo>
                  <a:lnTo>
                    <a:pt x="862" y="323"/>
                  </a:lnTo>
                  <a:lnTo>
                    <a:pt x="859" y="310"/>
                  </a:lnTo>
                  <a:lnTo>
                    <a:pt x="857" y="314"/>
                  </a:lnTo>
                  <a:lnTo>
                    <a:pt x="854" y="308"/>
                  </a:lnTo>
                  <a:lnTo>
                    <a:pt x="852" y="284"/>
                  </a:lnTo>
                  <a:lnTo>
                    <a:pt x="849" y="329"/>
                  </a:lnTo>
                  <a:lnTo>
                    <a:pt x="847" y="361"/>
                  </a:lnTo>
                  <a:lnTo>
                    <a:pt x="844" y="371"/>
                  </a:lnTo>
                  <a:lnTo>
                    <a:pt x="842" y="429"/>
                  </a:lnTo>
                  <a:lnTo>
                    <a:pt x="839" y="445"/>
                  </a:lnTo>
                  <a:lnTo>
                    <a:pt x="836" y="467"/>
                  </a:lnTo>
                  <a:lnTo>
                    <a:pt x="834" y="440"/>
                  </a:lnTo>
                  <a:lnTo>
                    <a:pt x="831" y="392"/>
                  </a:lnTo>
                  <a:lnTo>
                    <a:pt x="829" y="402"/>
                  </a:lnTo>
                  <a:lnTo>
                    <a:pt x="827" y="362"/>
                  </a:lnTo>
                  <a:lnTo>
                    <a:pt x="824" y="343"/>
                  </a:lnTo>
                  <a:lnTo>
                    <a:pt x="821" y="326"/>
                  </a:lnTo>
                  <a:lnTo>
                    <a:pt x="819" y="346"/>
                  </a:lnTo>
                  <a:lnTo>
                    <a:pt x="816" y="361"/>
                  </a:lnTo>
                  <a:lnTo>
                    <a:pt x="814" y="395"/>
                  </a:lnTo>
                  <a:lnTo>
                    <a:pt x="811" y="409"/>
                  </a:lnTo>
                  <a:lnTo>
                    <a:pt x="809" y="460"/>
                  </a:lnTo>
                  <a:lnTo>
                    <a:pt x="806" y="485"/>
                  </a:lnTo>
                  <a:lnTo>
                    <a:pt x="804" y="488"/>
                  </a:lnTo>
                  <a:lnTo>
                    <a:pt x="801" y="436"/>
                  </a:lnTo>
                  <a:lnTo>
                    <a:pt x="799" y="399"/>
                  </a:lnTo>
                  <a:lnTo>
                    <a:pt x="796" y="375"/>
                  </a:lnTo>
                  <a:lnTo>
                    <a:pt x="794" y="336"/>
                  </a:lnTo>
                  <a:lnTo>
                    <a:pt x="791" y="303"/>
                  </a:lnTo>
                  <a:lnTo>
                    <a:pt x="789" y="294"/>
                  </a:lnTo>
                  <a:lnTo>
                    <a:pt x="786" y="315"/>
                  </a:lnTo>
                  <a:lnTo>
                    <a:pt x="784" y="291"/>
                  </a:lnTo>
                  <a:lnTo>
                    <a:pt x="781" y="298"/>
                  </a:lnTo>
                  <a:lnTo>
                    <a:pt x="778" y="289"/>
                  </a:lnTo>
                  <a:lnTo>
                    <a:pt x="776" y="288"/>
                  </a:lnTo>
                  <a:lnTo>
                    <a:pt x="774" y="315"/>
                  </a:lnTo>
                  <a:lnTo>
                    <a:pt x="771" y="316"/>
                  </a:lnTo>
                  <a:lnTo>
                    <a:pt x="769" y="291"/>
                  </a:lnTo>
                  <a:lnTo>
                    <a:pt x="766" y="321"/>
                  </a:lnTo>
                  <a:lnTo>
                    <a:pt x="763" y="328"/>
                  </a:lnTo>
                  <a:lnTo>
                    <a:pt x="761" y="384"/>
                  </a:lnTo>
                  <a:lnTo>
                    <a:pt x="758" y="424"/>
                  </a:lnTo>
                  <a:lnTo>
                    <a:pt x="756" y="447"/>
                  </a:lnTo>
                  <a:lnTo>
                    <a:pt x="753" y="463"/>
                  </a:lnTo>
                  <a:lnTo>
                    <a:pt x="751" y="444"/>
                  </a:lnTo>
                  <a:lnTo>
                    <a:pt x="748" y="389"/>
                  </a:lnTo>
                  <a:lnTo>
                    <a:pt x="746" y="361"/>
                  </a:lnTo>
                  <a:lnTo>
                    <a:pt x="743" y="304"/>
                  </a:lnTo>
                  <a:lnTo>
                    <a:pt x="741" y="291"/>
                  </a:lnTo>
                  <a:lnTo>
                    <a:pt x="738" y="282"/>
                  </a:lnTo>
                  <a:lnTo>
                    <a:pt x="736" y="257"/>
                  </a:lnTo>
                  <a:lnTo>
                    <a:pt x="733" y="272"/>
                  </a:lnTo>
                  <a:lnTo>
                    <a:pt x="731" y="295"/>
                  </a:lnTo>
                  <a:lnTo>
                    <a:pt x="728" y="281"/>
                  </a:lnTo>
                  <a:lnTo>
                    <a:pt x="726" y="268"/>
                  </a:lnTo>
                  <a:lnTo>
                    <a:pt x="723" y="273"/>
                  </a:lnTo>
                  <a:lnTo>
                    <a:pt x="720" y="274"/>
                  </a:lnTo>
                  <a:lnTo>
                    <a:pt x="718" y="283"/>
                  </a:lnTo>
                  <a:lnTo>
                    <a:pt x="716" y="295"/>
                  </a:lnTo>
                  <a:lnTo>
                    <a:pt x="713" y="294"/>
                  </a:lnTo>
                  <a:lnTo>
                    <a:pt x="711" y="341"/>
                  </a:lnTo>
                  <a:lnTo>
                    <a:pt x="708" y="344"/>
                  </a:lnTo>
                  <a:lnTo>
                    <a:pt x="705" y="369"/>
                  </a:lnTo>
                  <a:lnTo>
                    <a:pt x="703" y="372"/>
                  </a:lnTo>
                  <a:lnTo>
                    <a:pt x="700" y="382"/>
                  </a:lnTo>
                  <a:lnTo>
                    <a:pt x="698" y="364"/>
                  </a:lnTo>
                  <a:lnTo>
                    <a:pt x="695" y="341"/>
                  </a:lnTo>
                  <a:lnTo>
                    <a:pt x="693" y="323"/>
                  </a:lnTo>
                  <a:lnTo>
                    <a:pt x="690" y="379"/>
                  </a:lnTo>
                  <a:lnTo>
                    <a:pt x="688" y="407"/>
                  </a:lnTo>
                  <a:lnTo>
                    <a:pt x="685" y="456"/>
                  </a:lnTo>
                  <a:lnTo>
                    <a:pt x="683" y="467"/>
                  </a:lnTo>
                  <a:lnTo>
                    <a:pt x="680" y="447"/>
                  </a:lnTo>
                  <a:lnTo>
                    <a:pt x="678" y="419"/>
                  </a:lnTo>
                  <a:lnTo>
                    <a:pt x="675" y="382"/>
                  </a:lnTo>
                  <a:lnTo>
                    <a:pt x="673" y="346"/>
                  </a:lnTo>
                  <a:lnTo>
                    <a:pt x="670" y="345"/>
                  </a:lnTo>
                  <a:lnTo>
                    <a:pt x="668" y="342"/>
                  </a:lnTo>
                  <a:lnTo>
                    <a:pt x="665" y="358"/>
                  </a:lnTo>
                  <a:lnTo>
                    <a:pt x="663" y="297"/>
                  </a:lnTo>
                  <a:lnTo>
                    <a:pt x="660" y="307"/>
                  </a:lnTo>
                  <a:lnTo>
                    <a:pt x="658" y="300"/>
                  </a:lnTo>
                  <a:lnTo>
                    <a:pt x="655" y="281"/>
                  </a:lnTo>
                  <a:lnTo>
                    <a:pt x="653" y="270"/>
                  </a:lnTo>
                  <a:lnTo>
                    <a:pt x="650" y="306"/>
                  </a:lnTo>
                  <a:lnTo>
                    <a:pt x="647" y="349"/>
                  </a:lnTo>
                  <a:lnTo>
                    <a:pt x="645" y="362"/>
                  </a:lnTo>
                  <a:lnTo>
                    <a:pt x="642" y="365"/>
                  </a:lnTo>
                  <a:lnTo>
                    <a:pt x="640" y="340"/>
                  </a:lnTo>
                  <a:lnTo>
                    <a:pt x="637" y="315"/>
                  </a:lnTo>
                  <a:lnTo>
                    <a:pt x="635" y="332"/>
                  </a:lnTo>
                  <a:lnTo>
                    <a:pt x="632" y="304"/>
                  </a:lnTo>
                  <a:lnTo>
                    <a:pt x="630" y="261"/>
                  </a:lnTo>
                  <a:lnTo>
                    <a:pt x="627" y="255"/>
                  </a:lnTo>
                  <a:lnTo>
                    <a:pt x="625" y="270"/>
                  </a:lnTo>
                  <a:lnTo>
                    <a:pt x="622" y="275"/>
                  </a:lnTo>
                  <a:lnTo>
                    <a:pt x="620" y="255"/>
                  </a:lnTo>
                  <a:lnTo>
                    <a:pt x="617" y="262"/>
                  </a:lnTo>
                  <a:lnTo>
                    <a:pt x="615" y="285"/>
                  </a:lnTo>
                  <a:lnTo>
                    <a:pt x="612" y="256"/>
                  </a:lnTo>
                  <a:lnTo>
                    <a:pt x="610" y="268"/>
                  </a:lnTo>
                  <a:lnTo>
                    <a:pt x="607" y="256"/>
                  </a:lnTo>
                  <a:lnTo>
                    <a:pt x="605" y="276"/>
                  </a:lnTo>
                  <a:lnTo>
                    <a:pt x="602" y="268"/>
                  </a:lnTo>
                  <a:lnTo>
                    <a:pt x="600" y="271"/>
                  </a:lnTo>
                  <a:lnTo>
                    <a:pt x="597" y="262"/>
                  </a:lnTo>
                  <a:lnTo>
                    <a:pt x="595" y="265"/>
                  </a:lnTo>
                  <a:lnTo>
                    <a:pt x="592" y="293"/>
                  </a:lnTo>
                  <a:lnTo>
                    <a:pt x="589" y="280"/>
                  </a:lnTo>
                  <a:lnTo>
                    <a:pt x="587" y="266"/>
                  </a:lnTo>
                  <a:lnTo>
                    <a:pt x="584" y="254"/>
                  </a:lnTo>
                  <a:lnTo>
                    <a:pt x="582" y="286"/>
                  </a:lnTo>
                  <a:lnTo>
                    <a:pt x="579" y="271"/>
                  </a:lnTo>
                  <a:lnTo>
                    <a:pt x="577" y="267"/>
                  </a:lnTo>
                  <a:lnTo>
                    <a:pt x="575" y="260"/>
                  </a:lnTo>
                  <a:lnTo>
                    <a:pt x="572" y="282"/>
                  </a:lnTo>
                  <a:lnTo>
                    <a:pt x="569" y="268"/>
                  </a:lnTo>
                  <a:lnTo>
                    <a:pt x="567" y="277"/>
                  </a:lnTo>
                  <a:lnTo>
                    <a:pt x="564" y="292"/>
                  </a:lnTo>
                  <a:lnTo>
                    <a:pt x="562" y="311"/>
                  </a:lnTo>
                  <a:lnTo>
                    <a:pt x="559" y="342"/>
                  </a:lnTo>
                  <a:lnTo>
                    <a:pt x="557" y="324"/>
                  </a:lnTo>
                  <a:lnTo>
                    <a:pt x="554" y="320"/>
                  </a:lnTo>
                  <a:lnTo>
                    <a:pt x="552" y="316"/>
                  </a:lnTo>
                  <a:lnTo>
                    <a:pt x="549" y="314"/>
                  </a:lnTo>
                  <a:lnTo>
                    <a:pt x="547" y="286"/>
                  </a:lnTo>
                  <a:lnTo>
                    <a:pt x="544" y="262"/>
                  </a:lnTo>
                  <a:lnTo>
                    <a:pt x="542" y="265"/>
                  </a:lnTo>
                  <a:lnTo>
                    <a:pt x="539" y="288"/>
                  </a:lnTo>
                  <a:lnTo>
                    <a:pt x="537" y="287"/>
                  </a:lnTo>
                  <a:lnTo>
                    <a:pt x="534" y="287"/>
                  </a:lnTo>
                  <a:lnTo>
                    <a:pt x="531" y="288"/>
                  </a:lnTo>
                  <a:lnTo>
                    <a:pt x="529" y="318"/>
                  </a:lnTo>
                  <a:lnTo>
                    <a:pt x="526" y="329"/>
                  </a:lnTo>
                  <a:lnTo>
                    <a:pt x="524" y="346"/>
                  </a:lnTo>
                  <a:lnTo>
                    <a:pt x="522" y="367"/>
                  </a:lnTo>
                  <a:lnTo>
                    <a:pt x="519" y="365"/>
                  </a:lnTo>
                  <a:lnTo>
                    <a:pt x="517" y="340"/>
                  </a:lnTo>
                  <a:lnTo>
                    <a:pt x="514" y="312"/>
                  </a:lnTo>
                  <a:lnTo>
                    <a:pt x="511" y="266"/>
                  </a:lnTo>
                  <a:lnTo>
                    <a:pt x="509" y="287"/>
                  </a:lnTo>
                  <a:lnTo>
                    <a:pt x="506" y="252"/>
                  </a:lnTo>
                  <a:lnTo>
                    <a:pt x="504" y="273"/>
                  </a:lnTo>
                  <a:lnTo>
                    <a:pt x="501" y="261"/>
                  </a:lnTo>
                  <a:lnTo>
                    <a:pt x="499" y="289"/>
                  </a:lnTo>
                  <a:lnTo>
                    <a:pt x="496" y="269"/>
                  </a:lnTo>
                  <a:lnTo>
                    <a:pt x="494" y="272"/>
                  </a:lnTo>
                  <a:lnTo>
                    <a:pt x="491" y="284"/>
                  </a:lnTo>
                  <a:lnTo>
                    <a:pt x="489" y="311"/>
                  </a:lnTo>
                  <a:lnTo>
                    <a:pt x="486" y="355"/>
                  </a:lnTo>
                  <a:lnTo>
                    <a:pt x="484" y="397"/>
                  </a:lnTo>
                  <a:lnTo>
                    <a:pt x="481" y="412"/>
                  </a:lnTo>
                  <a:lnTo>
                    <a:pt x="479" y="431"/>
                  </a:lnTo>
                  <a:lnTo>
                    <a:pt x="476" y="431"/>
                  </a:lnTo>
                  <a:lnTo>
                    <a:pt x="473" y="388"/>
                  </a:lnTo>
                  <a:lnTo>
                    <a:pt x="471" y="340"/>
                  </a:lnTo>
                  <a:lnTo>
                    <a:pt x="468" y="296"/>
                  </a:lnTo>
                  <a:lnTo>
                    <a:pt x="466" y="295"/>
                  </a:lnTo>
                  <a:lnTo>
                    <a:pt x="464" y="268"/>
                  </a:lnTo>
                  <a:lnTo>
                    <a:pt x="461" y="266"/>
                  </a:lnTo>
                  <a:lnTo>
                    <a:pt x="459" y="257"/>
                  </a:lnTo>
                  <a:lnTo>
                    <a:pt x="456" y="265"/>
                  </a:lnTo>
                  <a:lnTo>
                    <a:pt x="453" y="277"/>
                  </a:lnTo>
                  <a:lnTo>
                    <a:pt x="451" y="240"/>
                  </a:lnTo>
                  <a:lnTo>
                    <a:pt x="448" y="228"/>
                  </a:lnTo>
                  <a:lnTo>
                    <a:pt x="446" y="251"/>
                  </a:lnTo>
                  <a:lnTo>
                    <a:pt x="443" y="282"/>
                  </a:lnTo>
                  <a:lnTo>
                    <a:pt x="441" y="245"/>
                  </a:lnTo>
                  <a:lnTo>
                    <a:pt x="438" y="256"/>
                  </a:lnTo>
                  <a:lnTo>
                    <a:pt x="436" y="251"/>
                  </a:lnTo>
                  <a:lnTo>
                    <a:pt x="433" y="266"/>
                  </a:lnTo>
                  <a:lnTo>
                    <a:pt x="431" y="257"/>
                  </a:lnTo>
                  <a:lnTo>
                    <a:pt x="428" y="252"/>
                  </a:lnTo>
                  <a:lnTo>
                    <a:pt x="426" y="245"/>
                  </a:lnTo>
                  <a:lnTo>
                    <a:pt x="423" y="248"/>
                  </a:lnTo>
                  <a:lnTo>
                    <a:pt x="421" y="258"/>
                  </a:lnTo>
                  <a:lnTo>
                    <a:pt x="418" y="263"/>
                  </a:lnTo>
                  <a:lnTo>
                    <a:pt x="415" y="274"/>
                  </a:lnTo>
                  <a:lnTo>
                    <a:pt x="413" y="291"/>
                  </a:lnTo>
                  <a:lnTo>
                    <a:pt x="411" y="304"/>
                  </a:lnTo>
                  <a:lnTo>
                    <a:pt x="408" y="323"/>
                  </a:lnTo>
                  <a:lnTo>
                    <a:pt x="406" y="311"/>
                  </a:lnTo>
                  <a:lnTo>
                    <a:pt x="403" y="307"/>
                  </a:lnTo>
                  <a:lnTo>
                    <a:pt x="401" y="317"/>
                  </a:lnTo>
                  <a:lnTo>
                    <a:pt x="398" y="296"/>
                  </a:lnTo>
                  <a:lnTo>
                    <a:pt x="395" y="260"/>
                  </a:lnTo>
                  <a:lnTo>
                    <a:pt x="393" y="290"/>
                  </a:lnTo>
                  <a:lnTo>
                    <a:pt x="390" y="267"/>
                  </a:lnTo>
                  <a:lnTo>
                    <a:pt x="388" y="259"/>
                  </a:lnTo>
                  <a:lnTo>
                    <a:pt x="385" y="252"/>
                  </a:lnTo>
                  <a:lnTo>
                    <a:pt x="383" y="285"/>
                  </a:lnTo>
                  <a:lnTo>
                    <a:pt x="380" y="284"/>
                  </a:lnTo>
                  <a:lnTo>
                    <a:pt x="378" y="284"/>
                  </a:lnTo>
                  <a:lnTo>
                    <a:pt x="375" y="280"/>
                  </a:lnTo>
                  <a:lnTo>
                    <a:pt x="373" y="274"/>
                  </a:lnTo>
                  <a:lnTo>
                    <a:pt x="370" y="247"/>
                  </a:lnTo>
                  <a:lnTo>
                    <a:pt x="368" y="277"/>
                  </a:lnTo>
                  <a:lnTo>
                    <a:pt x="365" y="249"/>
                  </a:lnTo>
                  <a:lnTo>
                    <a:pt x="363" y="260"/>
                  </a:lnTo>
                  <a:lnTo>
                    <a:pt x="360" y="271"/>
                  </a:lnTo>
                  <a:lnTo>
                    <a:pt x="358" y="291"/>
                  </a:lnTo>
                  <a:lnTo>
                    <a:pt x="355" y="300"/>
                  </a:lnTo>
                  <a:lnTo>
                    <a:pt x="353" y="370"/>
                  </a:lnTo>
                  <a:lnTo>
                    <a:pt x="350" y="419"/>
                  </a:lnTo>
                  <a:lnTo>
                    <a:pt x="348" y="435"/>
                  </a:lnTo>
                  <a:lnTo>
                    <a:pt x="345" y="417"/>
                  </a:lnTo>
                  <a:lnTo>
                    <a:pt x="343" y="383"/>
                  </a:lnTo>
                  <a:lnTo>
                    <a:pt x="340" y="375"/>
                  </a:lnTo>
                  <a:lnTo>
                    <a:pt x="337" y="323"/>
                  </a:lnTo>
                  <a:lnTo>
                    <a:pt x="335" y="292"/>
                  </a:lnTo>
                  <a:lnTo>
                    <a:pt x="332" y="297"/>
                  </a:lnTo>
                  <a:lnTo>
                    <a:pt x="330" y="276"/>
                  </a:lnTo>
                  <a:lnTo>
                    <a:pt x="327" y="288"/>
                  </a:lnTo>
                  <a:lnTo>
                    <a:pt x="325" y="274"/>
                  </a:lnTo>
                  <a:lnTo>
                    <a:pt x="322" y="263"/>
                  </a:lnTo>
                  <a:lnTo>
                    <a:pt x="320" y="269"/>
                  </a:lnTo>
                  <a:lnTo>
                    <a:pt x="317" y="278"/>
                  </a:lnTo>
                  <a:lnTo>
                    <a:pt x="315" y="281"/>
                  </a:lnTo>
                  <a:lnTo>
                    <a:pt x="312" y="255"/>
                  </a:lnTo>
                  <a:lnTo>
                    <a:pt x="310" y="262"/>
                  </a:lnTo>
                  <a:lnTo>
                    <a:pt x="307" y="276"/>
                  </a:lnTo>
                  <a:lnTo>
                    <a:pt x="305" y="258"/>
                  </a:lnTo>
                  <a:lnTo>
                    <a:pt x="302" y="258"/>
                  </a:lnTo>
                  <a:lnTo>
                    <a:pt x="300" y="263"/>
                  </a:lnTo>
                  <a:lnTo>
                    <a:pt x="297" y="303"/>
                  </a:lnTo>
                  <a:lnTo>
                    <a:pt x="295" y="308"/>
                  </a:lnTo>
                  <a:lnTo>
                    <a:pt x="292" y="289"/>
                  </a:lnTo>
                  <a:lnTo>
                    <a:pt x="290" y="292"/>
                  </a:lnTo>
                  <a:lnTo>
                    <a:pt x="287" y="320"/>
                  </a:lnTo>
                  <a:lnTo>
                    <a:pt x="285" y="339"/>
                  </a:lnTo>
                  <a:lnTo>
                    <a:pt x="282" y="320"/>
                  </a:lnTo>
                  <a:lnTo>
                    <a:pt x="279" y="323"/>
                  </a:lnTo>
                  <a:lnTo>
                    <a:pt x="277" y="321"/>
                  </a:lnTo>
                  <a:lnTo>
                    <a:pt x="274" y="323"/>
                  </a:lnTo>
                  <a:lnTo>
                    <a:pt x="272" y="291"/>
                  </a:lnTo>
                  <a:lnTo>
                    <a:pt x="269" y="310"/>
                  </a:lnTo>
                  <a:lnTo>
                    <a:pt x="267" y="300"/>
                  </a:lnTo>
                  <a:lnTo>
                    <a:pt x="264" y="315"/>
                  </a:lnTo>
                  <a:lnTo>
                    <a:pt x="262" y="270"/>
                  </a:lnTo>
                  <a:lnTo>
                    <a:pt x="259" y="252"/>
                  </a:lnTo>
                  <a:lnTo>
                    <a:pt x="257" y="269"/>
                  </a:lnTo>
                  <a:lnTo>
                    <a:pt x="254" y="288"/>
                  </a:lnTo>
                  <a:lnTo>
                    <a:pt x="252" y="262"/>
                  </a:lnTo>
                  <a:lnTo>
                    <a:pt x="249" y="268"/>
                  </a:lnTo>
                  <a:lnTo>
                    <a:pt x="247" y="316"/>
                  </a:lnTo>
                  <a:lnTo>
                    <a:pt x="244" y="277"/>
                  </a:lnTo>
                  <a:lnTo>
                    <a:pt x="242" y="277"/>
                  </a:lnTo>
                  <a:lnTo>
                    <a:pt x="239" y="271"/>
                  </a:lnTo>
                  <a:lnTo>
                    <a:pt x="237" y="279"/>
                  </a:lnTo>
                  <a:lnTo>
                    <a:pt x="234" y="293"/>
                  </a:lnTo>
                  <a:lnTo>
                    <a:pt x="232" y="282"/>
                  </a:lnTo>
                  <a:lnTo>
                    <a:pt x="229" y="248"/>
                  </a:lnTo>
                  <a:lnTo>
                    <a:pt x="227" y="286"/>
                  </a:lnTo>
                  <a:lnTo>
                    <a:pt x="224" y="291"/>
                  </a:lnTo>
                  <a:lnTo>
                    <a:pt x="221" y="294"/>
                  </a:lnTo>
                  <a:lnTo>
                    <a:pt x="219" y="274"/>
                  </a:lnTo>
                  <a:lnTo>
                    <a:pt x="216" y="292"/>
                  </a:lnTo>
                  <a:lnTo>
                    <a:pt x="214" y="314"/>
                  </a:lnTo>
                  <a:lnTo>
                    <a:pt x="212" y="279"/>
                  </a:lnTo>
                  <a:lnTo>
                    <a:pt x="209" y="295"/>
                  </a:lnTo>
                  <a:lnTo>
                    <a:pt x="206" y="311"/>
                  </a:lnTo>
                  <a:lnTo>
                    <a:pt x="204" y="375"/>
                  </a:lnTo>
                  <a:lnTo>
                    <a:pt x="201" y="407"/>
                  </a:lnTo>
                  <a:lnTo>
                    <a:pt x="199" y="471"/>
                  </a:lnTo>
                  <a:lnTo>
                    <a:pt x="196" y="486"/>
                  </a:lnTo>
                  <a:lnTo>
                    <a:pt x="194" y="500"/>
                  </a:lnTo>
                  <a:lnTo>
                    <a:pt x="191" y="448"/>
                  </a:lnTo>
                  <a:lnTo>
                    <a:pt x="189" y="379"/>
                  </a:lnTo>
                  <a:lnTo>
                    <a:pt x="186" y="350"/>
                  </a:lnTo>
                  <a:lnTo>
                    <a:pt x="184" y="294"/>
                  </a:lnTo>
                  <a:lnTo>
                    <a:pt x="181" y="305"/>
                  </a:lnTo>
                  <a:lnTo>
                    <a:pt x="179" y="298"/>
                  </a:lnTo>
                  <a:lnTo>
                    <a:pt x="176" y="294"/>
                  </a:lnTo>
                  <a:lnTo>
                    <a:pt x="174" y="300"/>
                  </a:lnTo>
                  <a:lnTo>
                    <a:pt x="171" y="310"/>
                  </a:lnTo>
                  <a:lnTo>
                    <a:pt x="169" y="324"/>
                  </a:lnTo>
                  <a:lnTo>
                    <a:pt x="166" y="346"/>
                  </a:lnTo>
                  <a:lnTo>
                    <a:pt x="163" y="367"/>
                  </a:lnTo>
                  <a:lnTo>
                    <a:pt x="161" y="376"/>
                  </a:lnTo>
                  <a:lnTo>
                    <a:pt x="159" y="388"/>
                  </a:lnTo>
                  <a:lnTo>
                    <a:pt x="156" y="347"/>
                  </a:lnTo>
                  <a:lnTo>
                    <a:pt x="154" y="353"/>
                  </a:lnTo>
                  <a:lnTo>
                    <a:pt x="151" y="323"/>
                  </a:lnTo>
                  <a:lnTo>
                    <a:pt x="148" y="309"/>
                  </a:lnTo>
                  <a:lnTo>
                    <a:pt x="146" y="292"/>
                  </a:lnTo>
                  <a:lnTo>
                    <a:pt x="143" y="312"/>
                  </a:lnTo>
                  <a:lnTo>
                    <a:pt x="141" y="305"/>
                  </a:lnTo>
                  <a:lnTo>
                    <a:pt x="138" y="287"/>
                  </a:lnTo>
                  <a:lnTo>
                    <a:pt x="136" y="333"/>
                  </a:lnTo>
                  <a:lnTo>
                    <a:pt x="133" y="369"/>
                  </a:lnTo>
                  <a:lnTo>
                    <a:pt x="131" y="391"/>
                  </a:lnTo>
                  <a:lnTo>
                    <a:pt x="128" y="403"/>
                  </a:lnTo>
                  <a:lnTo>
                    <a:pt x="126" y="416"/>
                  </a:lnTo>
                  <a:lnTo>
                    <a:pt x="123" y="406"/>
                  </a:lnTo>
                  <a:lnTo>
                    <a:pt x="121" y="436"/>
                  </a:lnTo>
                  <a:lnTo>
                    <a:pt x="118" y="472"/>
                  </a:lnTo>
                  <a:lnTo>
                    <a:pt x="116" y="506"/>
                  </a:lnTo>
                  <a:lnTo>
                    <a:pt x="113" y="556"/>
                  </a:lnTo>
                  <a:lnTo>
                    <a:pt x="110" y="564"/>
                  </a:lnTo>
                  <a:lnTo>
                    <a:pt x="108" y="546"/>
                  </a:lnTo>
                  <a:lnTo>
                    <a:pt x="106" y="494"/>
                  </a:lnTo>
                  <a:lnTo>
                    <a:pt x="103" y="446"/>
                  </a:lnTo>
                  <a:lnTo>
                    <a:pt x="101" y="389"/>
                  </a:lnTo>
                  <a:lnTo>
                    <a:pt x="98" y="326"/>
                  </a:lnTo>
                  <a:lnTo>
                    <a:pt x="96" y="299"/>
                  </a:lnTo>
                  <a:lnTo>
                    <a:pt x="93" y="303"/>
                  </a:lnTo>
                  <a:lnTo>
                    <a:pt x="90" y="289"/>
                  </a:lnTo>
                  <a:lnTo>
                    <a:pt x="88" y="325"/>
                  </a:lnTo>
                  <a:lnTo>
                    <a:pt x="85" y="316"/>
                  </a:lnTo>
                  <a:lnTo>
                    <a:pt x="83" y="323"/>
                  </a:lnTo>
                  <a:lnTo>
                    <a:pt x="80" y="358"/>
                  </a:lnTo>
                  <a:lnTo>
                    <a:pt x="78" y="394"/>
                  </a:lnTo>
                  <a:lnTo>
                    <a:pt x="75" y="401"/>
                  </a:lnTo>
                  <a:lnTo>
                    <a:pt x="73" y="432"/>
                  </a:lnTo>
                  <a:lnTo>
                    <a:pt x="70" y="482"/>
                  </a:lnTo>
                  <a:lnTo>
                    <a:pt x="68" y="521"/>
                  </a:lnTo>
                  <a:lnTo>
                    <a:pt x="65" y="538"/>
                  </a:lnTo>
                  <a:lnTo>
                    <a:pt x="63" y="538"/>
                  </a:lnTo>
                  <a:lnTo>
                    <a:pt x="60" y="514"/>
                  </a:lnTo>
                  <a:lnTo>
                    <a:pt x="58" y="462"/>
                  </a:lnTo>
                  <a:lnTo>
                    <a:pt x="55" y="406"/>
                  </a:lnTo>
                  <a:lnTo>
                    <a:pt x="53" y="335"/>
                  </a:lnTo>
                  <a:lnTo>
                    <a:pt x="50" y="317"/>
                  </a:lnTo>
                  <a:lnTo>
                    <a:pt x="48" y="341"/>
                  </a:lnTo>
                  <a:lnTo>
                    <a:pt x="45" y="328"/>
                  </a:lnTo>
                  <a:lnTo>
                    <a:pt x="43" y="339"/>
                  </a:lnTo>
                  <a:lnTo>
                    <a:pt x="40" y="376"/>
                  </a:lnTo>
                  <a:lnTo>
                    <a:pt x="38" y="408"/>
                  </a:lnTo>
                  <a:lnTo>
                    <a:pt x="35" y="385"/>
                  </a:lnTo>
                  <a:lnTo>
                    <a:pt x="32" y="351"/>
                  </a:lnTo>
                  <a:lnTo>
                    <a:pt x="30" y="351"/>
                  </a:lnTo>
                  <a:lnTo>
                    <a:pt x="27" y="347"/>
                  </a:lnTo>
                  <a:lnTo>
                    <a:pt x="25" y="333"/>
                  </a:lnTo>
                  <a:lnTo>
                    <a:pt x="22" y="279"/>
                  </a:lnTo>
                  <a:lnTo>
                    <a:pt x="20" y="285"/>
                  </a:lnTo>
                  <a:lnTo>
                    <a:pt x="17" y="277"/>
                  </a:lnTo>
                  <a:lnTo>
                    <a:pt x="15" y="294"/>
                  </a:lnTo>
                  <a:lnTo>
                    <a:pt x="12" y="322"/>
                  </a:lnTo>
                  <a:lnTo>
                    <a:pt x="10" y="358"/>
                  </a:lnTo>
                  <a:lnTo>
                    <a:pt x="7" y="377"/>
                  </a:lnTo>
                  <a:lnTo>
                    <a:pt x="5" y="396"/>
                  </a:lnTo>
                  <a:lnTo>
                    <a:pt x="2" y="428"/>
                  </a:lnTo>
                  <a:lnTo>
                    <a:pt x="0" y="443"/>
                  </a:lnTo>
                </a:path>
              </a:pathLst>
            </a:custGeom>
            <a:noFill/>
            <a:ln w="4763"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5" name="Straight Arrow Connector 24"/>
            <p:cNvCxnSpPr/>
            <p:nvPr/>
          </p:nvCxnSpPr>
          <p:spPr>
            <a:xfrm flipH="1">
              <a:off x="2060350" y="3684892"/>
              <a:ext cx="548075"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573083" y="3420474"/>
              <a:ext cx="1554979" cy="542420"/>
            </a:xfrm>
            <a:prstGeom prst="rect">
              <a:avLst/>
            </a:prstGeom>
            <a:noFill/>
          </p:spPr>
          <p:txBody>
            <a:bodyPr wrap="square" rtlCol="0">
              <a:spAutoFit/>
            </a:bodyPr>
            <a:lstStyle/>
            <a:p>
              <a:r>
                <a:rPr lang="en-US" i="1" dirty="0">
                  <a:latin typeface="Roboto" panose="020B0604020202020204" charset="0"/>
                  <a:ea typeface="Roboto" panose="020B0604020202020204" charset="0"/>
                </a:rPr>
                <a:t>Emitted by the sun’s corona</a:t>
              </a:r>
            </a:p>
          </p:txBody>
        </p:sp>
        <p:cxnSp>
          <p:nvCxnSpPr>
            <p:cNvPr id="29" name="Straight Arrow Connector 28"/>
            <p:cNvCxnSpPr/>
            <p:nvPr/>
          </p:nvCxnSpPr>
          <p:spPr>
            <a:xfrm flipH="1" flipV="1">
              <a:off x="586794" y="4321021"/>
              <a:ext cx="329294" cy="3593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916088" y="4151028"/>
              <a:ext cx="110513" cy="52929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134868" y="4186368"/>
              <a:ext cx="336173" cy="49395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7877" y="4694600"/>
              <a:ext cx="3362097" cy="314032"/>
            </a:xfrm>
            <a:prstGeom prst="rect">
              <a:avLst/>
            </a:prstGeom>
            <a:noFill/>
          </p:spPr>
          <p:txBody>
            <a:bodyPr wrap="square" rtlCol="0" anchor="ctr">
              <a:spAutoFit/>
            </a:bodyPr>
            <a:lstStyle/>
            <a:p>
              <a:r>
                <a:rPr lang="en-US" i="1" dirty="0">
                  <a:latin typeface="Roboto" panose="020B0604020202020204" charset="0"/>
                  <a:ea typeface="Roboto" panose="020B0604020202020204" charset="0"/>
                </a:rPr>
                <a:t>Absorbed by earth’s atmosphere</a:t>
              </a:r>
            </a:p>
          </p:txBody>
        </p:sp>
      </p:grpSp>
      <p:grpSp>
        <p:nvGrpSpPr>
          <p:cNvPr id="60" name="Group 59"/>
          <p:cNvGrpSpPr/>
          <p:nvPr/>
        </p:nvGrpSpPr>
        <p:grpSpPr>
          <a:xfrm>
            <a:off x="3834766" y="2438400"/>
            <a:ext cx="4419600" cy="3505200"/>
            <a:chOff x="4076700" y="1082432"/>
            <a:chExt cx="4926330" cy="3907090"/>
          </a:xfrm>
        </p:grpSpPr>
        <p:grpSp>
          <p:nvGrpSpPr>
            <p:cNvPr id="54" name="Group 53"/>
            <p:cNvGrpSpPr/>
            <p:nvPr/>
          </p:nvGrpSpPr>
          <p:grpSpPr>
            <a:xfrm>
              <a:off x="4076700" y="1082432"/>
              <a:ext cx="3848100" cy="2011680"/>
              <a:chOff x="4324350" y="730007"/>
              <a:chExt cx="3848100" cy="2011680"/>
            </a:xfrm>
          </p:grpSpPr>
          <p:pic>
            <p:nvPicPr>
              <p:cNvPr id="3080"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2" b="48988"/>
              <a:stretch/>
            </p:blipFill>
            <p:spPr bwMode="auto">
              <a:xfrm>
                <a:off x="4324350" y="730007"/>
                <a:ext cx="3848100" cy="201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7" name="Straight Arrow Connector 56"/>
              <p:cNvCxnSpPr/>
              <p:nvPr/>
            </p:nvCxnSpPr>
            <p:spPr>
              <a:xfrm>
                <a:off x="5915026" y="1641968"/>
                <a:ext cx="0" cy="22860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082540" y="1770436"/>
                <a:ext cx="0" cy="22860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010275" y="756149"/>
                <a:ext cx="0" cy="22860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5154930" y="3069282"/>
              <a:ext cx="3848100" cy="1920240"/>
              <a:chOff x="4324350" y="2697568"/>
              <a:chExt cx="3848100" cy="1920240"/>
            </a:xfrm>
          </p:grpSpPr>
          <p:pic>
            <p:nvPicPr>
              <p:cNvPr id="68"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50843" b="462"/>
              <a:stretch/>
            </p:blipFill>
            <p:spPr bwMode="auto">
              <a:xfrm>
                <a:off x="4324350" y="2697568"/>
                <a:ext cx="3848100" cy="192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2" name="Straight Arrow Connector 71"/>
              <p:cNvCxnSpPr/>
              <p:nvPr/>
            </p:nvCxnSpPr>
            <p:spPr>
              <a:xfrm>
                <a:off x="6172200" y="2747337"/>
                <a:ext cx="0" cy="22860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7094220" y="1985247"/>
            <a:ext cx="1905000" cy="294063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91440" tIns="73152" rIns="45720" rtlCol="0">
            <a:spAutoFit/>
          </a:bodyPr>
          <a:lstStyle/>
          <a:p>
            <a:pPr marL="182880" indent="-182880">
              <a:buFont typeface="Arial" panose="020B0604020202020204" pitchFamily="34" charset="0"/>
              <a:buChar char="•"/>
            </a:pPr>
            <a:r>
              <a:rPr lang="en-US" sz="1600" dirty="0">
                <a:latin typeface="Roboto" panose="020B0604020202020204" charset="0"/>
                <a:ea typeface="Roboto" panose="020B0604020202020204" charset="0"/>
              </a:rPr>
              <a:t>AIR-Spec measures “</a:t>
            </a:r>
            <a:r>
              <a:rPr lang="en-US" sz="1600" b="1" dirty="0">
                <a:latin typeface="Roboto" panose="020B0604020202020204" charset="0"/>
                <a:ea typeface="Roboto" panose="020B0604020202020204" charset="0"/>
              </a:rPr>
              <a:t>lines” </a:t>
            </a:r>
            <a:r>
              <a:rPr lang="en-US" sz="1600" dirty="0">
                <a:latin typeface="Roboto" panose="020B0604020202020204" charset="0"/>
                <a:ea typeface="Roboto" panose="020B0604020202020204" charset="0"/>
              </a:rPr>
              <a:t>emitted by the solar corona</a:t>
            </a:r>
          </a:p>
          <a:p>
            <a:pPr marL="182880" indent="-182880">
              <a:buFont typeface="Arial" panose="020B0604020202020204" pitchFamily="34" charset="0"/>
              <a:buChar char="•"/>
            </a:pPr>
            <a:endParaRPr lang="en-US" sz="800" dirty="0">
              <a:latin typeface="Roboto" panose="020B0604020202020204" charset="0"/>
              <a:ea typeface="Roboto" panose="020B0604020202020204" charset="0"/>
            </a:endParaRPr>
          </a:p>
          <a:p>
            <a:pPr marL="182880" indent="-182880">
              <a:buFont typeface="Arial" panose="020B0604020202020204" pitchFamily="34" charset="0"/>
              <a:buChar char="•"/>
            </a:pPr>
            <a:r>
              <a:rPr lang="en-US" sz="1600" dirty="0">
                <a:latin typeface="Roboto" panose="020B0604020202020204" charset="0"/>
                <a:ea typeface="Roboto" panose="020B0604020202020204" charset="0"/>
              </a:rPr>
              <a:t>We can use lines like these to remotely sense the coronal </a:t>
            </a:r>
            <a:r>
              <a:rPr lang="en-US" sz="1600" b="1" dirty="0">
                <a:latin typeface="Roboto" panose="020B0604020202020204" charset="0"/>
                <a:ea typeface="Roboto" panose="020B0604020202020204" charset="0"/>
              </a:rPr>
              <a:t>temperature</a:t>
            </a:r>
            <a:r>
              <a:rPr lang="en-US" sz="1600" dirty="0">
                <a:latin typeface="Roboto" panose="020B0604020202020204" charset="0"/>
                <a:ea typeface="Roboto" panose="020B0604020202020204" charset="0"/>
              </a:rPr>
              <a:t>, </a:t>
            </a:r>
            <a:r>
              <a:rPr lang="en-US" sz="1600" b="1" dirty="0">
                <a:latin typeface="Roboto" panose="020B0604020202020204" charset="0"/>
                <a:ea typeface="Roboto" panose="020B0604020202020204" charset="0"/>
              </a:rPr>
              <a:t>density</a:t>
            </a:r>
            <a:r>
              <a:rPr lang="en-US" sz="1600" dirty="0">
                <a:latin typeface="Roboto" panose="020B0604020202020204" charset="0"/>
                <a:ea typeface="Roboto" panose="020B0604020202020204" charset="0"/>
              </a:rPr>
              <a:t>, </a:t>
            </a:r>
            <a:r>
              <a:rPr lang="en-US" sz="1600" b="1" dirty="0">
                <a:latin typeface="Roboto" panose="020B0604020202020204" charset="0"/>
                <a:ea typeface="Roboto" panose="020B0604020202020204" charset="0"/>
              </a:rPr>
              <a:t>velocity</a:t>
            </a:r>
            <a:r>
              <a:rPr lang="en-US" sz="1600" dirty="0">
                <a:latin typeface="Roboto" panose="020B0604020202020204" charset="0"/>
                <a:ea typeface="Roboto" panose="020B0604020202020204" charset="0"/>
              </a:rPr>
              <a:t> &amp; </a:t>
            </a:r>
            <a:r>
              <a:rPr lang="en-US" sz="1600" b="1" dirty="0">
                <a:latin typeface="Roboto" panose="020B0604020202020204" charset="0"/>
                <a:ea typeface="Roboto" panose="020B0604020202020204" charset="0"/>
              </a:rPr>
              <a:t>magnetic</a:t>
            </a:r>
            <a:r>
              <a:rPr lang="en-US" sz="1600" dirty="0">
                <a:latin typeface="Roboto" panose="020B0604020202020204" charset="0"/>
                <a:ea typeface="Roboto" panose="020B0604020202020204" charset="0"/>
              </a:rPr>
              <a:t> </a:t>
            </a:r>
            <a:r>
              <a:rPr lang="en-US" sz="1600" b="1" dirty="0">
                <a:latin typeface="Roboto" panose="020B0604020202020204" charset="0"/>
                <a:ea typeface="Roboto" panose="020B0604020202020204" charset="0"/>
              </a:rPr>
              <a:t>field</a:t>
            </a:r>
          </a:p>
        </p:txBody>
      </p:sp>
      <p:sp>
        <p:nvSpPr>
          <p:cNvPr id="30" name="Freeform 124"/>
          <p:cNvSpPr>
            <a:spLocks/>
          </p:cNvSpPr>
          <p:nvPr/>
        </p:nvSpPr>
        <p:spPr bwMode="auto">
          <a:xfrm>
            <a:off x="367667" y="2743200"/>
            <a:ext cx="3613973" cy="1241332"/>
          </a:xfrm>
          <a:custGeom>
            <a:avLst/>
            <a:gdLst>
              <a:gd name="T0" fmla="*/ 2538 w 2578"/>
              <a:gd name="T1" fmla="*/ 758 h 843"/>
              <a:gd name="T2" fmla="*/ 2495 w 2578"/>
              <a:gd name="T3" fmla="*/ 774 h 843"/>
              <a:gd name="T4" fmla="*/ 2452 w 2578"/>
              <a:gd name="T5" fmla="*/ 770 h 843"/>
              <a:gd name="T6" fmla="*/ 2409 w 2578"/>
              <a:gd name="T7" fmla="*/ 787 h 843"/>
              <a:gd name="T8" fmla="*/ 2366 w 2578"/>
              <a:gd name="T9" fmla="*/ 752 h 843"/>
              <a:gd name="T10" fmla="*/ 2324 w 2578"/>
              <a:gd name="T11" fmla="*/ 771 h 843"/>
              <a:gd name="T12" fmla="*/ 2281 w 2578"/>
              <a:gd name="T13" fmla="*/ 769 h 843"/>
              <a:gd name="T14" fmla="*/ 2238 w 2578"/>
              <a:gd name="T15" fmla="*/ 763 h 843"/>
              <a:gd name="T16" fmla="*/ 2195 w 2578"/>
              <a:gd name="T17" fmla="*/ 770 h 843"/>
              <a:gd name="T18" fmla="*/ 2152 w 2578"/>
              <a:gd name="T19" fmla="*/ 775 h 843"/>
              <a:gd name="T20" fmla="*/ 2109 w 2578"/>
              <a:gd name="T21" fmla="*/ 778 h 843"/>
              <a:gd name="T22" fmla="*/ 2066 w 2578"/>
              <a:gd name="T23" fmla="*/ 793 h 843"/>
              <a:gd name="T24" fmla="*/ 2024 w 2578"/>
              <a:gd name="T25" fmla="*/ 708 h 843"/>
              <a:gd name="T26" fmla="*/ 1981 w 2578"/>
              <a:gd name="T27" fmla="*/ 733 h 843"/>
              <a:gd name="T28" fmla="*/ 1938 w 2578"/>
              <a:gd name="T29" fmla="*/ 810 h 843"/>
              <a:gd name="T30" fmla="*/ 1895 w 2578"/>
              <a:gd name="T31" fmla="*/ 802 h 843"/>
              <a:gd name="T32" fmla="*/ 1852 w 2578"/>
              <a:gd name="T33" fmla="*/ 765 h 843"/>
              <a:gd name="T34" fmla="*/ 1809 w 2578"/>
              <a:gd name="T35" fmla="*/ 691 h 843"/>
              <a:gd name="T36" fmla="*/ 1767 w 2578"/>
              <a:gd name="T37" fmla="*/ 643 h 843"/>
              <a:gd name="T38" fmla="*/ 1724 w 2578"/>
              <a:gd name="T39" fmla="*/ 624 h 843"/>
              <a:gd name="T40" fmla="*/ 1681 w 2578"/>
              <a:gd name="T41" fmla="*/ 633 h 843"/>
              <a:gd name="T42" fmla="*/ 1638 w 2578"/>
              <a:gd name="T43" fmla="*/ 627 h 843"/>
              <a:gd name="T44" fmla="*/ 1595 w 2578"/>
              <a:gd name="T45" fmla="*/ 562 h 843"/>
              <a:gd name="T46" fmla="*/ 1552 w 2578"/>
              <a:gd name="T47" fmla="*/ 555 h 843"/>
              <a:gd name="T48" fmla="*/ 1509 w 2578"/>
              <a:gd name="T49" fmla="*/ 558 h 843"/>
              <a:gd name="T50" fmla="*/ 1467 w 2578"/>
              <a:gd name="T51" fmla="*/ 516 h 843"/>
              <a:gd name="T52" fmla="*/ 1424 w 2578"/>
              <a:gd name="T53" fmla="*/ 504 h 843"/>
              <a:gd name="T54" fmla="*/ 1381 w 2578"/>
              <a:gd name="T55" fmla="*/ 489 h 843"/>
              <a:gd name="T56" fmla="*/ 1338 w 2578"/>
              <a:gd name="T57" fmla="*/ 441 h 843"/>
              <a:gd name="T58" fmla="*/ 1295 w 2578"/>
              <a:gd name="T59" fmla="*/ 445 h 843"/>
              <a:gd name="T60" fmla="*/ 1252 w 2578"/>
              <a:gd name="T61" fmla="*/ 427 h 843"/>
              <a:gd name="T62" fmla="*/ 1210 w 2578"/>
              <a:gd name="T63" fmla="*/ 467 h 843"/>
              <a:gd name="T64" fmla="*/ 1167 w 2578"/>
              <a:gd name="T65" fmla="*/ 354 h 843"/>
              <a:gd name="T66" fmla="*/ 1124 w 2578"/>
              <a:gd name="T67" fmla="*/ 410 h 843"/>
              <a:gd name="T68" fmla="*/ 1081 w 2578"/>
              <a:gd name="T69" fmla="*/ 350 h 843"/>
              <a:gd name="T70" fmla="*/ 1038 w 2578"/>
              <a:gd name="T71" fmla="*/ 384 h 843"/>
              <a:gd name="T72" fmla="*/ 995 w 2578"/>
              <a:gd name="T73" fmla="*/ 383 h 843"/>
              <a:gd name="T74" fmla="*/ 952 w 2578"/>
              <a:gd name="T75" fmla="*/ 348 h 843"/>
              <a:gd name="T76" fmla="*/ 910 w 2578"/>
              <a:gd name="T77" fmla="*/ 326 h 843"/>
              <a:gd name="T78" fmla="*/ 867 w 2578"/>
              <a:gd name="T79" fmla="*/ 290 h 843"/>
              <a:gd name="T80" fmla="*/ 824 w 2578"/>
              <a:gd name="T81" fmla="*/ 343 h 843"/>
              <a:gd name="T82" fmla="*/ 781 w 2578"/>
              <a:gd name="T83" fmla="*/ 298 h 843"/>
              <a:gd name="T84" fmla="*/ 738 w 2578"/>
              <a:gd name="T85" fmla="*/ 282 h 843"/>
              <a:gd name="T86" fmla="*/ 695 w 2578"/>
              <a:gd name="T87" fmla="*/ 341 h 843"/>
              <a:gd name="T88" fmla="*/ 653 w 2578"/>
              <a:gd name="T89" fmla="*/ 270 h 843"/>
              <a:gd name="T90" fmla="*/ 610 w 2578"/>
              <a:gd name="T91" fmla="*/ 268 h 843"/>
              <a:gd name="T92" fmla="*/ 567 w 2578"/>
              <a:gd name="T93" fmla="*/ 277 h 843"/>
              <a:gd name="T94" fmla="*/ 524 w 2578"/>
              <a:gd name="T95" fmla="*/ 346 h 843"/>
              <a:gd name="T96" fmla="*/ 481 w 2578"/>
              <a:gd name="T97" fmla="*/ 412 h 843"/>
              <a:gd name="T98" fmla="*/ 438 w 2578"/>
              <a:gd name="T99" fmla="*/ 256 h 843"/>
              <a:gd name="T100" fmla="*/ 395 w 2578"/>
              <a:gd name="T101" fmla="*/ 260 h 843"/>
              <a:gd name="T102" fmla="*/ 353 w 2578"/>
              <a:gd name="T103" fmla="*/ 370 h 843"/>
              <a:gd name="T104" fmla="*/ 310 w 2578"/>
              <a:gd name="T105" fmla="*/ 262 h 843"/>
              <a:gd name="T106" fmla="*/ 267 w 2578"/>
              <a:gd name="T107" fmla="*/ 300 h 843"/>
              <a:gd name="T108" fmla="*/ 224 w 2578"/>
              <a:gd name="T109" fmla="*/ 291 h 843"/>
              <a:gd name="T110" fmla="*/ 181 w 2578"/>
              <a:gd name="T111" fmla="*/ 305 h 843"/>
              <a:gd name="T112" fmla="*/ 138 w 2578"/>
              <a:gd name="T113" fmla="*/ 287 h 843"/>
              <a:gd name="T114" fmla="*/ 96 w 2578"/>
              <a:gd name="T115" fmla="*/ 299 h 843"/>
              <a:gd name="T116" fmla="*/ 53 w 2578"/>
              <a:gd name="T117" fmla="*/ 335 h 843"/>
              <a:gd name="T118" fmla="*/ 10 w 2578"/>
              <a:gd name="T119" fmla="*/ 358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78" h="843">
                <a:moveTo>
                  <a:pt x="2578" y="730"/>
                </a:moveTo>
                <a:lnTo>
                  <a:pt x="2576" y="758"/>
                </a:lnTo>
                <a:lnTo>
                  <a:pt x="2573" y="756"/>
                </a:lnTo>
                <a:lnTo>
                  <a:pt x="2571" y="781"/>
                </a:lnTo>
                <a:lnTo>
                  <a:pt x="2568" y="770"/>
                </a:lnTo>
                <a:lnTo>
                  <a:pt x="2565" y="772"/>
                </a:lnTo>
                <a:lnTo>
                  <a:pt x="2563" y="746"/>
                </a:lnTo>
                <a:lnTo>
                  <a:pt x="2560" y="761"/>
                </a:lnTo>
                <a:lnTo>
                  <a:pt x="2558" y="754"/>
                </a:lnTo>
                <a:lnTo>
                  <a:pt x="2556" y="775"/>
                </a:lnTo>
                <a:lnTo>
                  <a:pt x="2553" y="768"/>
                </a:lnTo>
                <a:lnTo>
                  <a:pt x="2551" y="755"/>
                </a:lnTo>
                <a:lnTo>
                  <a:pt x="2548" y="749"/>
                </a:lnTo>
                <a:lnTo>
                  <a:pt x="2545" y="768"/>
                </a:lnTo>
                <a:lnTo>
                  <a:pt x="2543" y="775"/>
                </a:lnTo>
                <a:lnTo>
                  <a:pt x="2540" y="777"/>
                </a:lnTo>
                <a:lnTo>
                  <a:pt x="2538" y="758"/>
                </a:lnTo>
                <a:lnTo>
                  <a:pt x="2535" y="774"/>
                </a:lnTo>
                <a:lnTo>
                  <a:pt x="2533" y="754"/>
                </a:lnTo>
                <a:lnTo>
                  <a:pt x="2530" y="727"/>
                </a:lnTo>
                <a:lnTo>
                  <a:pt x="2528" y="796"/>
                </a:lnTo>
                <a:lnTo>
                  <a:pt x="2525" y="761"/>
                </a:lnTo>
                <a:lnTo>
                  <a:pt x="2523" y="772"/>
                </a:lnTo>
                <a:lnTo>
                  <a:pt x="2520" y="760"/>
                </a:lnTo>
                <a:lnTo>
                  <a:pt x="2518" y="766"/>
                </a:lnTo>
                <a:lnTo>
                  <a:pt x="2515" y="774"/>
                </a:lnTo>
                <a:lnTo>
                  <a:pt x="2513" y="769"/>
                </a:lnTo>
                <a:lnTo>
                  <a:pt x="2510" y="761"/>
                </a:lnTo>
                <a:lnTo>
                  <a:pt x="2507" y="747"/>
                </a:lnTo>
                <a:lnTo>
                  <a:pt x="2505" y="798"/>
                </a:lnTo>
                <a:lnTo>
                  <a:pt x="2503" y="785"/>
                </a:lnTo>
                <a:lnTo>
                  <a:pt x="2500" y="796"/>
                </a:lnTo>
                <a:lnTo>
                  <a:pt x="2498" y="768"/>
                </a:lnTo>
                <a:lnTo>
                  <a:pt x="2495" y="774"/>
                </a:lnTo>
                <a:lnTo>
                  <a:pt x="2493" y="764"/>
                </a:lnTo>
                <a:lnTo>
                  <a:pt x="2490" y="767"/>
                </a:lnTo>
                <a:lnTo>
                  <a:pt x="2487" y="773"/>
                </a:lnTo>
                <a:lnTo>
                  <a:pt x="2485" y="758"/>
                </a:lnTo>
                <a:lnTo>
                  <a:pt x="2482" y="778"/>
                </a:lnTo>
                <a:lnTo>
                  <a:pt x="2480" y="792"/>
                </a:lnTo>
                <a:lnTo>
                  <a:pt x="2477" y="779"/>
                </a:lnTo>
                <a:lnTo>
                  <a:pt x="2475" y="768"/>
                </a:lnTo>
                <a:lnTo>
                  <a:pt x="2472" y="786"/>
                </a:lnTo>
                <a:lnTo>
                  <a:pt x="2470" y="787"/>
                </a:lnTo>
                <a:lnTo>
                  <a:pt x="2467" y="763"/>
                </a:lnTo>
                <a:lnTo>
                  <a:pt x="2465" y="782"/>
                </a:lnTo>
                <a:lnTo>
                  <a:pt x="2462" y="776"/>
                </a:lnTo>
                <a:lnTo>
                  <a:pt x="2460" y="759"/>
                </a:lnTo>
                <a:lnTo>
                  <a:pt x="2457" y="813"/>
                </a:lnTo>
                <a:lnTo>
                  <a:pt x="2455" y="774"/>
                </a:lnTo>
                <a:lnTo>
                  <a:pt x="2452" y="770"/>
                </a:lnTo>
                <a:lnTo>
                  <a:pt x="2450" y="774"/>
                </a:lnTo>
                <a:lnTo>
                  <a:pt x="2447" y="751"/>
                </a:lnTo>
                <a:lnTo>
                  <a:pt x="2445" y="760"/>
                </a:lnTo>
                <a:lnTo>
                  <a:pt x="2442" y="783"/>
                </a:lnTo>
                <a:lnTo>
                  <a:pt x="2440" y="743"/>
                </a:lnTo>
                <a:lnTo>
                  <a:pt x="2437" y="710"/>
                </a:lnTo>
                <a:lnTo>
                  <a:pt x="2435" y="767"/>
                </a:lnTo>
                <a:lnTo>
                  <a:pt x="2432" y="751"/>
                </a:lnTo>
                <a:lnTo>
                  <a:pt x="2429" y="736"/>
                </a:lnTo>
                <a:lnTo>
                  <a:pt x="2427" y="776"/>
                </a:lnTo>
                <a:lnTo>
                  <a:pt x="2424" y="757"/>
                </a:lnTo>
                <a:lnTo>
                  <a:pt x="2422" y="767"/>
                </a:lnTo>
                <a:lnTo>
                  <a:pt x="2419" y="785"/>
                </a:lnTo>
                <a:lnTo>
                  <a:pt x="2417" y="748"/>
                </a:lnTo>
                <a:lnTo>
                  <a:pt x="2415" y="766"/>
                </a:lnTo>
                <a:lnTo>
                  <a:pt x="2412" y="746"/>
                </a:lnTo>
                <a:lnTo>
                  <a:pt x="2409" y="787"/>
                </a:lnTo>
                <a:lnTo>
                  <a:pt x="2407" y="758"/>
                </a:lnTo>
                <a:lnTo>
                  <a:pt x="2404" y="779"/>
                </a:lnTo>
                <a:lnTo>
                  <a:pt x="2402" y="756"/>
                </a:lnTo>
                <a:lnTo>
                  <a:pt x="2399" y="748"/>
                </a:lnTo>
                <a:lnTo>
                  <a:pt x="2397" y="746"/>
                </a:lnTo>
                <a:lnTo>
                  <a:pt x="2394" y="755"/>
                </a:lnTo>
                <a:lnTo>
                  <a:pt x="2392" y="782"/>
                </a:lnTo>
                <a:lnTo>
                  <a:pt x="2389" y="768"/>
                </a:lnTo>
                <a:lnTo>
                  <a:pt x="2387" y="760"/>
                </a:lnTo>
                <a:lnTo>
                  <a:pt x="2384" y="794"/>
                </a:lnTo>
                <a:lnTo>
                  <a:pt x="2382" y="740"/>
                </a:lnTo>
                <a:lnTo>
                  <a:pt x="2379" y="750"/>
                </a:lnTo>
                <a:lnTo>
                  <a:pt x="2377" y="726"/>
                </a:lnTo>
                <a:lnTo>
                  <a:pt x="2374" y="768"/>
                </a:lnTo>
                <a:lnTo>
                  <a:pt x="2371" y="774"/>
                </a:lnTo>
                <a:lnTo>
                  <a:pt x="2369" y="754"/>
                </a:lnTo>
                <a:lnTo>
                  <a:pt x="2366" y="752"/>
                </a:lnTo>
                <a:lnTo>
                  <a:pt x="2364" y="760"/>
                </a:lnTo>
                <a:lnTo>
                  <a:pt x="2361" y="738"/>
                </a:lnTo>
                <a:lnTo>
                  <a:pt x="2359" y="755"/>
                </a:lnTo>
                <a:lnTo>
                  <a:pt x="2357" y="751"/>
                </a:lnTo>
                <a:lnTo>
                  <a:pt x="2354" y="755"/>
                </a:lnTo>
                <a:lnTo>
                  <a:pt x="2351" y="736"/>
                </a:lnTo>
                <a:lnTo>
                  <a:pt x="2349" y="766"/>
                </a:lnTo>
                <a:lnTo>
                  <a:pt x="2346" y="772"/>
                </a:lnTo>
                <a:lnTo>
                  <a:pt x="2344" y="765"/>
                </a:lnTo>
                <a:lnTo>
                  <a:pt x="2341" y="732"/>
                </a:lnTo>
                <a:lnTo>
                  <a:pt x="2339" y="776"/>
                </a:lnTo>
                <a:lnTo>
                  <a:pt x="2336" y="735"/>
                </a:lnTo>
                <a:lnTo>
                  <a:pt x="2334" y="740"/>
                </a:lnTo>
                <a:lnTo>
                  <a:pt x="2331" y="765"/>
                </a:lnTo>
                <a:lnTo>
                  <a:pt x="2329" y="769"/>
                </a:lnTo>
                <a:lnTo>
                  <a:pt x="2326" y="760"/>
                </a:lnTo>
                <a:lnTo>
                  <a:pt x="2324" y="771"/>
                </a:lnTo>
                <a:lnTo>
                  <a:pt x="2321" y="740"/>
                </a:lnTo>
                <a:lnTo>
                  <a:pt x="2319" y="769"/>
                </a:lnTo>
                <a:lnTo>
                  <a:pt x="2316" y="784"/>
                </a:lnTo>
                <a:lnTo>
                  <a:pt x="2313" y="758"/>
                </a:lnTo>
                <a:lnTo>
                  <a:pt x="2311" y="733"/>
                </a:lnTo>
                <a:lnTo>
                  <a:pt x="2308" y="752"/>
                </a:lnTo>
                <a:lnTo>
                  <a:pt x="2306" y="757"/>
                </a:lnTo>
                <a:lnTo>
                  <a:pt x="2304" y="748"/>
                </a:lnTo>
                <a:lnTo>
                  <a:pt x="2301" y="745"/>
                </a:lnTo>
                <a:lnTo>
                  <a:pt x="2298" y="786"/>
                </a:lnTo>
                <a:lnTo>
                  <a:pt x="2296" y="766"/>
                </a:lnTo>
                <a:lnTo>
                  <a:pt x="2293" y="744"/>
                </a:lnTo>
                <a:lnTo>
                  <a:pt x="2291" y="751"/>
                </a:lnTo>
                <a:lnTo>
                  <a:pt x="2288" y="749"/>
                </a:lnTo>
                <a:lnTo>
                  <a:pt x="2286" y="748"/>
                </a:lnTo>
                <a:lnTo>
                  <a:pt x="2283" y="783"/>
                </a:lnTo>
                <a:lnTo>
                  <a:pt x="2281" y="769"/>
                </a:lnTo>
                <a:lnTo>
                  <a:pt x="2278" y="733"/>
                </a:lnTo>
                <a:lnTo>
                  <a:pt x="2276" y="744"/>
                </a:lnTo>
                <a:lnTo>
                  <a:pt x="2273" y="741"/>
                </a:lnTo>
                <a:lnTo>
                  <a:pt x="2271" y="765"/>
                </a:lnTo>
                <a:lnTo>
                  <a:pt x="2268" y="758"/>
                </a:lnTo>
                <a:lnTo>
                  <a:pt x="2266" y="761"/>
                </a:lnTo>
                <a:lnTo>
                  <a:pt x="2263" y="771"/>
                </a:lnTo>
                <a:lnTo>
                  <a:pt x="2261" y="761"/>
                </a:lnTo>
                <a:lnTo>
                  <a:pt x="2258" y="756"/>
                </a:lnTo>
                <a:lnTo>
                  <a:pt x="2255" y="782"/>
                </a:lnTo>
                <a:lnTo>
                  <a:pt x="2253" y="761"/>
                </a:lnTo>
                <a:lnTo>
                  <a:pt x="2251" y="802"/>
                </a:lnTo>
                <a:lnTo>
                  <a:pt x="2248" y="745"/>
                </a:lnTo>
                <a:lnTo>
                  <a:pt x="2246" y="748"/>
                </a:lnTo>
                <a:lnTo>
                  <a:pt x="2243" y="734"/>
                </a:lnTo>
                <a:lnTo>
                  <a:pt x="2240" y="751"/>
                </a:lnTo>
                <a:lnTo>
                  <a:pt x="2238" y="763"/>
                </a:lnTo>
                <a:lnTo>
                  <a:pt x="2235" y="764"/>
                </a:lnTo>
                <a:lnTo>
                  <a:pt x="2233" y="763"/>
                </a:lnTo>
                <a:lnTo>
                  <a:pt x="2230" y="743"/>
                </a:lnTo>
                <a:lnTo>
                  <a:pt x="2228" y="751"/>
                </a:lnTo>
                <a:lnTo>
                  <a:pt x="2225" y="738"/>
                </a:lnTo>
                <a:lnTo>
                  <a:pt x="2223" y="804"/>
                </a:lnTo>
                <a:lnTo>
                  <a:pt x="2220" y="790"/>
                </a:lnTo>
                <a:lnTo>
                  <a:pt x="2218" y="767"/>
                </a:lnTo>
                <a:lnTo>
                  <a:pt x="2215" y="773"/>
                </a:lnTo>
                <a:lnTo>
                  <a:pt x="2213" y="758"/>
                </a:lnTo>
                <a:lnTo>
                  <a:pt x="2210" y="759"/>
                </a:lnTo>
                <a:lnTo>
                  <a:pt x="2208" y="753"/>
                </a:lnTo>
                <a:lnTo>
                  <a:pt x="2205" y="790"/>
                </a:lnTo>
                <a:lnTo>
                  <a:pt x="2203" y="778"/>
                </a:lnTo>
                <a:lnTo>
                  <a:pt x="2200" y="812"/>
                </a:lnTo>
                <a:lnTo>
                  <a:pt x="2198" y="768"/>
                </a:lnTo>
                <a:lnTo>
                  <a:pt x="2195" y="770"/>
                </a:lnTo>
                <a:lnTo>
                  <a:pt x="2193" y="776"/>
                </a:lnTo>
                <a:lnTo>
                  <a:pt x="2190" y="794"/>
                </a:lnTo>
                <a:lnTo>
                  <a:pt x="2188" y="811"/>
                </a:lnTo>
                <a:lnTo>
                  <a:pt x="2185" y="759"/>
                </a:lnTo>
                <a:lnTo>
                  <a:pt x="2182" y="757"/>
                </a:lnTo>
                <a:lnTo>
                  <a:pt x="2180" y="757"/>
                </a:lnTo>
                <a:lnTo>
                  <a:pt x="2177" y="775"/>
                </a:lnTo>
                <a:lnTo>
                  <a:pt x="2175" y="816"/>
                </a:lnTo>
                <a:lnTo>
                  <a:pt x="2172" y="787"/>
                </a:lnTo>
                <a:lnTo>
                  <a:pt x="2170" y="793"/>
                </a:lnTo>
                <a:lnTo>
                  <a:pt x="2167" y="767"/>
                </a:lnTo>
                <a:lnTo>
                  <a:pt x="2165" y="757"/>
                </a:lnTo>
                <a:lnTo>
                  <a:pt x="2162" y="791"/>
                </a:lnTo>
                <a:lnTo>
                  <a:pt x="2160" y="802"/>
                </a:lnTo>
                <a:lnTo>
                  <a:pt x="2157" y="818"/>
                </a:lnTo>
                <a:lnTo>
                  <a:pt x="2155" y="784"/>
                </a:lnTo>
                <a:lnTo>
                  <a:pt x="2152" y="775"/>
                </a:lnTo>
                <a:lnTo>
                  <a:pt x="2150" y="758"/>
                </a:lnTo>
                <a:lnTo>
                  <a:pt x="2147" y="791"/>
                </a:lnTo>
                <a:lnTo>
                  <a:pt x="2145" y="832"/>
                </a:lnTo>
                <a:lnTo>
                  <a:pt x="2142" y="822"/>
                </a:lnTo>
                <a:lnTo>
                  <a:pt x="2140" y="785"/>
                </a:lnTo>
                <a:lnTo>
                  <a:pt x="2137" y="773"/>
                </a:lnTo>
                <a:lnTo>
                  <a:pt x="2135" y="757"/>
                </a:lnTo>
                <a:lnTo>
                  <a:pt x="2132" y="821"/>
                </a:lnTo>
                <a:lnTo>
                  <a:pt x="2130" y="797"/>
                </a:lnTo>
                <a:lnTo>
                  <a:pt x="2127" y="803"/>
                </a:lnTo>
                <a:lnTo>
                  <a:pt x="2124" y="775"/>
                </a:lnTo>
                <a:lnTo>
                  <a:pt x="2122" y="780"/>
                </a:lnTo>
                <a:lnTo>
                  <a:pt x="2119" y="789"/>
                </a:lnTo>
                <a:lnTo>
                  <a:pt x="2117" y="820"/>
                </a:lnTo>
                <a:lnTo>
                  <a:pt x="2114" y="815"/>
                </a:lnTo>
                <a:lnTo>
                  <a:pt x="2112" y="779"/>
                </a:lnTo>
                <a:lnTo>
                  <a:pt x="2109" y="778"/>
                </a:lnTo>
                <a:lnTo>
                  <a:pt x="2107" y="761"/>
                </a:lnTo>
                <a:lnTo>
                  <a:pt x="2104" y="815"/>
                </a:lnTo>
                <a:lnTo>
                  <a:pt x="2102" y="817"/>
                </a:lnTo>
                <a:lnTo>
                  <a:pt x="2099" y="843"/>
                </a:lnTo>
                <a:lnTo>
                  <a:pt x="2097" y="817"/>
                </a:lnTo>
                <a:lnTo>
                  <a:pt x="2094" y="767"/>
                </a:lnTo>
                <a:lnTo>
                  <a:pt x="2092" y="782"/>
                </a:lnTo>
                <a:lnTo>
                  <a:pt x="2089" y="819"/>
                </a:lnTo>
                <a:lnTo>
                  <a:pt x="2087" y="830"/>
                </a:lnTo>
                <a:lnTo>
                  <a:pt x="2084" y="821"/>
                </a:lnTo>
                <a:lnTo>
                  <a:pt x="2082" y="791"/>
                </a:lnTo>
                <a:lnTo>
                  <a:pt x="2079" y="805"/>
                </a:lnTo>
                <a:lnTo>
                  <a:pt x="2077" y="761"/>
                </a:lnTo>
                <a:lnTo>
                  <a:pt x="2074" y="821"/>
                </a:lnTo>
                <a:lnTo>
                  <a:pt x="2072" y="811"/>
                </a:lnTo>
                <a:lnTo>
                  <a:pt x="2069" y="785"/>
                </a:lnTo>
                <a:lnTo>
                  <a:pt x="2066" y="793"/>
                </a:lnTo>
                <a:lnTo>
                  <a:pt x="2064" y="756"/>
                </a:lnTo>
                <a:lnTo>
                  <a:pt x="2061" y="776"/>
                </a:lnTo>
                <a:lnTo>
                  <a:pt x="2059" y="794"/>
                </a:lnTo>
                <a:lnTo>
                  <a:pt x="2056" y="806"/>
                </a:lnTo>
                <a:lnTo>
                  <a:pt x="2054" y="796"/>
                </a:lnTo>
                <a:lnTo>
                  <a:pt x="2052" y="772"/>
                </a:lnTo>
                <a:lnTo>
                  <a:pt x="2049" y="779"/>
                </a:lnTo>
                <a:lnTo>
                  <a:pt x="2046" y="778"/>
                </a:lnTo>
                <a:lnTo>
                  <a:pt x="2044" y="780"/>
                </a:lnTo>
                <a:lnTo>
                  <a:pt x="2041" y="794"/>
                </a:lnTo>
                <a:lnTo>
                  <a:pt x="2039" y="772"/>
                </a:lnTo>
                <a:lnTo>
                  <a:pt x="2036" y="771"/>
                </a:lnTo>
                <a:lnTo>
                  <a:pt x="2034" y="766"/>
                </a:lnTo>
                <a:lnTo>
                  <a:pt x="2031" y="780"/>
                </a:lnTo>
                <a:lnTo>
                  <a:pt x="2029" y="776"/>
                </a:lnTo>
                <a:lnTo>
                  <a:pt x="2026" y="736"/>
                </a:lnTo>
                <a:lnTo>
                  <a:pt x="2024" y="708"/>
                </a:lnTo>
                <a:lnTo>
                  <a:pt x="2021" y="732"/>
                </a:lnTo>
                <a:lnTo>
                  <a:pt x="2019" y="702"/>
                </a:lnTo>
                <a:lnTo>
                  <a:pt x="2016" y="720"/>
                </a:lnTo>
                <a:lnTo>
                  <a:pt x="2014" y="679"/>
                </a:lnTo>
                <a:lnTo>
                  <a:pt x="2011" y="669"/>
                </a:lnTo>
                <a:lnTo>
                  <a:pt x="2008" y="663"/>
                </a:lnTo>
                <a:lnTo>
                  <a:pt x="2006" y="677"/>
                </a:lnTo>
                <a:lnTo>
                  <a:pt x="2003" y="704"/>
                </a:lnTo>
                <a:lnTo>
                  <a:pt x="2001" y="677"/>
                </a:lnTo>
                <a:lnTo>
                  <a:pt x="1999" y="689"/>
                </a:lnTo>
                <a:lnTo>
                  <a:pt x="1996" y="702"/>
                </a:lnTo>
                <a:lnTo>
                  <a:pt x="1994" y="706"/>
                </a:lnTo>
                <a:lnTo>
                  <a:pt x="1991" y="726"/>
                </a:lnTo>
                <a:lnTo>
                  <a:pt x="1988" y="711"/>
                </a:lnTo>
                <a:lnTo>
                  <a:pt x="1986" y="751"/>
                </a:lnTo>
                <a:lnTo>
                  <a:pt x="1983" y="747"/>
                </a:lnTo>
                <a:lnTo>
                  <a:pt x="1981" y="733"/>
                </a:lnTo>
                <a:lnTo>
                  <a:pt x="1978" y="754"/>
                </a:lnTo>
                <a:lnTo>
                  <a:pt x="1976" y="784"/>
                </a:lnTo>
                <a:lnTo>
                  <a:pt x="1973" y="793"/>
                </a:lnTo>
                <a:lnTo>
                  <a:pt x="1971" y="782"/>
                </a:lnTo>
                <a:lnTo>
                  <a:pt x="1968" y="777"/>
                </a:lnTo>
                <a:lnTo>
                  <a:pt x="1966" y="765"/>
                </a:lnTo>
                <a:lnTo>
                  <a:pt x="1963" y="792"/>
                </a:lnTo>
                <a:lnTo>
                  <a:pt x="1961" y="806"/>
                </a:lnTo>
                <a:lnTo>
                  <a:pt x="1958" y="789"/>
                </a:lnTo>
                <a:lnTo>
                  <a:pt x="1956" y="764"/>
                </a:lnTo>
                <a:lnTo>
                  <a:pt x="1953" y="771"/>
                </a:lnTo>
                <a:lnTo>
                  <a:pt x="1950" y="791"/>
                </a:lnTo>
                <a:lnTo>
                  <a:pt x="1948" y="795"/>
                </a:lnTo>
                <a:lnTo>
                  <a:pt x="1946" y="814"/>
                </a:lnTo>
                <a:lnTo>
                  <a:pt x="1943" y="816"/>
                </a:lnTo>
                <a:lnTo>
                  <a:pt x="1941" y="799"/>
                </a:lnTo>
                <a:lnTo>
                  <a:pt x="1938" y="810"/>
                </a:lnTo>
                <a:lnTo>
                  <a:pt x="1936" y="807"/>
                </a:lnTo>
                <a:lnTo>
                  <a:pt x="1933" y="800"/>
                </a:lnTo>
                <a:lnTo>
                  <a:pt x="1930" y="775"/>
                </a:lnTo>
                <a:lnTo>
                  <a:pt x="1928" y="793"/>
                </a:lnTo>
                <a:lnTo>
                  <a:pt x="1925" y="827"/>
                </a:lnTo>
                <a:lnTo>
                  <a:pt x="1923" y="821"/>
                </a:lnTo>
                <a:lnTo>
                  <a:pt x="1920" y="789"/>
                </a:lnTo>
                <a:lnTo>
                  <a:pt x="1918" y="807"/>
                </a:lnTo>
                <a:lnTo>
                  <a:pt x="1915" y="816"/>
                </a:lnTo>
                <a:lnTo>
                  <a:pt x="1913" y="805"/>
                </a:lnTo>
                <a:lnTo>
                  <a:pt x="1910" y="793"/>
                </a:lnTo>
                <a:lnTo>
                  <a:pt x="1908" y="815"/>
                </a:lnTo>
                <a:lnTo>
                  <a:pt x="1905" y="818"/>
                </a:lnTo>
                <a:lnTo>
                  <a:pt x="1903" y="818"/>
                </a:lnTo>
                <a:lnTo>
                  <a:pt x="1900" y="804"/>
                </a:lnTo>
                <a:lnTo>
                  <a:pt x="1898" y="804"/>
                </a:lnTo>
                <a:lnTo>
                  <a:pt x="1895" y="802"/>
                </a:lnTo>
                <a:lnTo>
                  <a:pt x="1892" y="809"/>
                </a:lnTo>
                <a:lnTo>
                  <a:pt x="1890" y="800"/>
                </a:lnTo>
                <a:lnTo>
                  <a:pt x="1888" y="789"/>
                </a:lnTo>
                <a:lnTo>
                  <a:pt x="1885" y="790"/>
                </a:lnTo>
                <a:lnTo>
                  <a:pt x="1883" y="809"/>
                </a:lnTo>
                <a:lnTo>
                  <a:pt x="1880" y="804"/>
                </a:lnTo>
                <a:lnTo>
                  <a:pt x="1878" y="799"/>
                </a:lnTo>
                <a:lnTo>
                  <a:pt x="1875" y="784"/>
                </a:lnTo>
                <a:lnTo>
                  <a:pt x="1872" y="793"/>
                </a:lnTo>
                <a:lnTo>
                  <a:pt x="1870" y="778"/>
                </a:lnTo>
                <a:lnTo>
                  <a:pt x="1867" y="790"/>
                </a:lnTo>
                <a:lnTo>
                  <a:pt x="1865" y="773"/>
                </a:lnTo>
                <a:lnTo>
                  <a:pt x="1862" y="758"/>
                </a:lnTo>
                <a:lnTo>
                  <a:pt x="1860" y="767"/>
                </a:lnTo>
                <a:lnTo>
                  <a:pt x="1857" y="772"/>
                </a:lnTo>
                <a:lnTo>
                  <a:pt x="1855" y="753"/>
                </a:lnTo>
                <a:lnTo>
                  <a:pt x="1852" y="765"/>
                </a:lnTo>
                <a:lnTo>
                  <a:pt x="1850" y="747"/>
                </a:lnTo>
                <a:lnTo>
                  <a:pt x="1847" y="734"/>
                </a:lnTo>
                <a:lnTo>
                  <a:pt x="1845" y="761"/>
                </a:lnTo>
                <a:lnTo>
                  <a:pt x="1842" y="767"/>
                </a:lnTo>
                <a:lnTo>
                  <a:pt x="1840" y="742"/>
                </a:lnTo>
                <a:lnTo>
                  <a:pt x="1837" y="730"/>
                </a:lnTo>
                <a:lnTo>
                  <a:pt x="1835" y="737"/>
                </a:lnTo>
                <a:lnTo>
                  <a:pt x="1832" y="715"/>
                </a:lnTo>
                <a:lnTo>
                  <a:pt x="1830" y="695"/>
                </a:lnTo>
                <a:lnTo>
                  <a:pt x="1827" y="712"/>
                </a:lnTo>
                <a:lnTo>
                  <a:pt x="1825" y="711"/>
                </a:lnTo>
                <a:lnTo>
                  <a:pt x="1822" y="697"/>
                </a:lnTo>
                <a:lnTo>
                  <a:pt x="1820" y="700"/>
                </a:lnTo>
                <a:lnTo>
                  <a:pt x="1817" y="680"/>
                </a:lnTo>
                <a:lnTo>
                  <a:pt x="1814" y="689"/>
                </a:lnTo>
                <a:lnTo>
                  <a:pt x="1812" y="695"/>
                </a:lnTo>
                <a:lnTo>
                  <a:pt x="1809" y="691"/>
                </a:lnTo>
                <a:lnTo>
                  <a:pt x="1807" y="667"/>
                </a:lnTo>
                <a:lnTo>
                  <a:pt x="1804" y="681"/>
                </a:lnTo>
                <a:lnTo>
                  <a:pt x="1802" y="657"/>
                </a:lnTo>
                <a:lnTo>
                  <a:pt x="1799" y="674"/>
                </a:lnTo>
                <a:lnTo>
                  <a:pt x="1797" y="662"/>
                </a:lnTo>
                <a:lnTo>
                  <a:pt x="1794" y="677"/>
                </a:lnTo>
                <a:lnTo>
                  <a:pt x="1792" y="690"/>
                </a:lnTo>
                <a:lnTo>
                  <a:pt x="1789" y="675"/>
                </a:lnTo>
                <a:lnTo>
                  <a:pt x="1787" y="653"/>
                </a:lnTo>
                <a:lnTo>
                  <a:pt x="1784" y="648"/>
                </a:lnTo>
                <a:lnTo>
                  <a:pt x="1782" y="634"/>
                </a:lnTo>
                <a:lnTo>
                  <a:pt x="1779" y="662"/>
                </a:lnTo>
                <a:lnTo>
                  <a:pt x="1777" y="652"/>
                </a:lnTo>
                <a:lnTo>
                  <a:pt x="1774" y="638"/>
                </a:lnTo>
                <a:lnTo>
                  <a:pt x="1772" y="646"/>
                </a:lnTo>
                <a:lnTo>
                  <a:pt x="1769" y="649"/>
                </a:lnTo>
                <a:lnTo>
                  <a:pt x="1767" y="643"/>
                </a:lnTo>
                <a:lnTo>
                  <a:pt x="1764" y="678"/>
                </a:lnTo>
                <a:lnTo>
                  <a:pt x="1762" y="644"/>
                </a:lnTo>
                <a:lnTo>
                  <a:pt x="1759" y="642"/>
                </a:lnTo>
                <a:lnTo>
                  <a:pt x="1756" y="643"/>
                </a:lnTo>
                <a:lnTo>
                  <a:pt x="1754" y="639"/>
                </a:lnTo>
                <a:lnTo>
                  <a:pt x="1751" y="632"/>
                </a:lnTo>
                <a:lnTo>
                  <a:pt x="1749" y="682"/>
                </a:lnTo>
                <a:lnTo>
                  <a:pt x="1747" y="662"/>
                </a:lnTo>
                <a:lnTo>
                  <a:pt x="1744" y="643"/>
                </a:lnTo>
                <a:lnTo>
                  <a:pt x="1741" y="652"/>
                </a:lnTo>
                <a:lnTo>
                  <a:pt x="1739" y="628"/>
                </a:lnTo>
                <a:lnTo>
                  <a:pt x="1736" y="644"/>
                </a:lnTo>
                <a:lnTo>
                  <a:pt x="1734" y="637"/>
                </a:lnTo>
                <a:lnTo>
                  <a:pt x="1731" y="626"/>
                </a:lnTo>
                <a:lnTo>
                  <a:pt x="1729" y="640"/>
                </a:lnTo>
                <a:lnTo>
                  <a:pt x="1726" y="622"/>
                </a:lnTo>
                <a:lnTo>
                  <a:pt x="1724" y="624"/>
                </a:lnTo>
                <a:lnTo>
                  <a:pt x="1721" y="615"/>
                </a:lnTo>
                <a:lnTo>
                  <a:pt x="1719" y="610"/>
                </a:lnTo>
                <a:lnTo>
                  <a:pt x="1716" y="593"/>
                </a:lnTo>
                <a:lnTo>
                  <a:pt x="1714" y="610"/>
                </a:lnTo>
                <a:lnTo>
                  <a:pt x="1711" y="616"/>
                </a:lnTo>
                <a:lnTo>
                  <a:pt x="1709" y="608"/>
                </a:lnTo>
                <a:lnTo>
                  <a:pt x="1706" y="642"/>
                </a:lnTo>
                <a:lnTo>
                  <a:pt x="1704" y="585"/>
                </a:lnTo>
                <a:lnTo>
                  <a:pt x="1701" y="576"/>
                </a:lnTo>
                <a:lnTo>
                  <a:pt x="1698" y="577"/>
                </a:lnTo>
                <a:lnTo>
                  <a:pt x="1696" y="563"/>
                </a:lnTo>
                <a:lnTo>
                  <a:pt x="1694" y="582"/>
                </a:lnTo>
                <a:lnTo>
                  <a:pt x="1691" y="608"/>
                </a:lnTo>
                <a:lnTo>
                  <a:pt x="1689" y="618"/>
                </a:lnTo>
                <a:lnTo>
                  <a:pt x="1686" y="616"/>
                </a:lnTo>
                <a:lnTo>
                  <a:pt x="1683" y="647"/>
                </a:lnTo>
                <a:lnTo>
                  <a:pt x="1681" y="633"/>
                </a:lnTo>
                <a:lnTo>
                  <a:pt x="1678" y="660"/>
                </a:lnTo>
                <a:lnTo>
                  <a:pt x="1676" y="630"/>
                </a:lnTo>
                <a:lnTo>
                  <a:pt x="1673" y="651"/>
                </a:lnTo>
                <a:lnTo>
                  <a:pt x="1671" y="628"/>
                </a:lnTo>
                <a:lnTo>
                  <a:pt x="1668" y="622"/>
                </a:lnTo>
                <a:lnTo>
                  <a:pt x="1666" y="613"/>
                </a:lnTo>
                <a:lnTo>
                  <a:pt x="1663" y="629"/>
                </a:lnTo>
                <a:lnTo>
                  <a:pt x="1661" y="639"/>
                </a:lnTo>
                <a:lnTo>
                  <a:pt x="1658" y="639"/>
                </a:lnTo>
                <a:lnTo>
                  <a:pt x="1656" y="639"/>
                </a:lnTo>
                <a:lnTo>
                  <a:pt x="1653" y="654"/>
                </a:lnTo>
                <a:lnTo>
                  <a:pt x="1651" y="608"/>
                </a:lnTo>
                <a:lnTo>
                  <a:pt x="1648" y="627"/>
                </a:lnTo>
                <a:lnTo>
                  <a:pt x="1646" y="619"/>
                </a:lnTo>
                <a:lnTo>
                  <a:pt x="1643" y="624"/>
                </a:lnTo>
                <a:lnTo>
                  <a:pt x="1640" y="642"/>
                </a:lnTo>
                <a:lnTo>
                  <a:pt x="1638" y="627"/>
                </a:lnTo>
                <a:lnTo>
                  <a:pt x="1636" y="673"/>
                </a:lnTo>
                <a:lnTo>
                  <a:pt x="1633" y="649"/>
                </a:lnTo>
                <a:lnTo>
                  <a:pt x="1631" y="621"/>
                </a:lnTo>
                <a:lnTo>
                  <a:pt x="1628" y="615"/>
                </a:lnTo>
                <a:lnTo>
                  <a:pt x="1625" y="633"/>
                </a:lnTo>
                <a:lnTo>
                  <a:pt x="1623" y="604"/>
                </a:lnTo>
                <a:lnTo>
                  <a:pt x="1620" y="618"/>
                </a:lnTo>
                <a:lnTo>
                  <a:pt x="1618" y="623"/>
                </a:lnTo>
                <a:lnTo>
                  <a:pt x="1615" y="604"/>
                </a:lnTo>
                <a:lnTo>
                  <a:pt x="1613" y="601"/>
                </a:lnTo>
                <a:lnTo>
                  <a:pt x="1610" y="599"/>
                </a:lnTo>
                <a:lnTo>
                  <a:pt x="1608" y="592"/>
                </a:lnTo>
                <a:lnTo>
                  <a:pt x="1605" y="587"/>
                </a:lnTo>
                <a:lnTo>
                  <a:pt x="1603" y="579"/>
                </a:lnTo>
                <a:lnTo>
                  <a:pt x="1600" y="567"/>
                </a:lnTo>
                <a:lnTo>
                  <a:pt x="1598" y="592"/>
                </a:lnTo>
                <a:lnTo>
                  <a:pt x="1595" y="562"/>
                </a:lnTo>
                <a:lnTo>
                  <a:pt x="1593" y="592"/>
                </a:lnTo>
                <a:lnTo>
                  <a:pt x="1590" y="606"/>
                </a:lnTo>
                <a:lnTo>
                  <a:pt x="1588" y="610"/>
                </a:lnTo>
                <a:lnTo>
                  <a:pt x="1585" y="578"/>
                </a:lnTo>
                <a:lnTo>
                  <a:pt x="1583" y="573"/>
                </a:lnTo>
                <a:lnTo>
                  <a:pt x="1580" y="566"/>
                </a:lnTo>
                <a:lnTo>
                  <a:pt x="1578" y="565"/>
                </a:lnTo>
                <a:lnTo>
                  <a:pt x="1575" y="572"/>
                </a:lnTo>
                <a:lnTo>
                  <a:pt x="1573" y="557"/>
                </a:lnTo>
                <a:lnTo>
                  <a:pt x="1570" y="576"/>
                </a:lnTo>
                <a:lnTo>
                  <a:pt x="1567" y="576"/>
                </a:lnTo>
                <a:lnTo>
                  <a:pt x="1565" y="570"/>
                </a:lnTo>
                <a:lnTo>
                  <a:pt x="1562" y="559"/>
                </a:lnTo>
                <a:lnTo>
                  <a:pt x="1560" y="546"/>
                </a:lnTo>
                <a:lnTo>
                  <a:pt x="1557" y="578"/>
                </a:lnTo>
                <a:lnTo>
                  <a:pt x="1555" y="556"/>
                </a:lnTo>
                <a:lnTo>
                  <a:pt x="1552" y="555"/>
                </a:lnTo>
                <a:lnTo>
                  <a:pt x="1550" y="555"/>
                </a:lnTo>
                <a:lnTo>
                  <a:pt x="1547" y="577"/>
                </a:lnTo>
                <a:lnTo>
                  <a:pt x="1545" y="561"/>
                </a:lnTo>
                <a:lnTo>
                  <a:pt x="1542" y="560"/>
                </a:lnTo>
                <a:lnTo>
                  <a:pt x="1540" y="583"/>
                </a:lnTo>
                <a:lnTo>
                  <a:pt x="1537" y="587"/>
                </a:lnTo>
                <a:lnTo>
                  <a:pt x="1535" y="580"/>
                </a:lnTo>
                <a:lnTo>
                  <a:pt x="1532" y="558"/>
                </a:lnTo>
                <a:lnTo>
                  <a:pt x="1530" y="549"/>
                </a:lnTo>
                <a:lnTo>
                  <a:pt x="1527" y="541"/>
                </a:lnTo>
                <a:lnTo>
                  <a:pt x="1525" y="538"/>
                </a:lnTo>
                <a:lnTo>
                  <a:pt x="1522" y="528"/>
                </a:lnTo>
                <a:lnTo>
                  <a:pt x="1520" y="541"/>
                </a:lnTo>
                <a:lnTo>
                  <a:pt x="1517" y="579"/>
                </a:lnTo>
                <a:lnTo>
                  <a:pt x="1515" y="542"/>
                </a:lnTo>
                <a:lnTo>
                  <a:pt x="1512" y="537"/>
                </a:lnTo>
                <a:lnTo>
                  <a:pt x="1509" y="558"/>
                </a:lnTo>
                <a:lnTo>
                  <a:pt x="1507" y="548"/>
                </a:lnTo>
                <a:lnTo>
                  <a:pt x="1504" y="532"/>
                </a:lnTo>
                <a:lnTo>
                  <a:pt x="1502" y="534"/>
                </a:lnTo>
                <a:lnTo>
                  <a:pt x="1499" y="535"/>
                </a:lnTo>
                <a:lnTo>
                  <a:pt x="1497" y="548"/>
                </a:lnTo>
                <a:lnTo>
                  <a:pt x="1495" y="519"/>
                </a:lnTo>
                <a:lnTo>
                  <a:pt x="1492" y="523"/>
                </a:lnTo>
                <a:lnTo>
                  <a:pt x="1489" y="521"/>
                </a:lnTo>
                <a:lnTo>
                  <a:pt x="1487" y="523"/>
                </a:lnTo>
                <a:lnTo>
                  <a:pt x="1484" y="528"/>
                </a:lnTo>
                <a:lnTo>
                  <a:pt x="1482" y="532"/>
                </a:lnTo>
                <a:lnTo>
                  <a:pt x="1479" y="552"/>
                </a:lnTo>
                <a:lnTo>
                  <a:pt x="1477" y="526"/>
                </a:lnTo>
                <a:lnTo>
                  <a:pt x="1474" y="528"/>
                </a:lnTo>
                <a:lnTo>
                  <a:pt x="1472" y="526"/>
                </a:lnTo>
                <a:lnTo>
                  <a:pt x="1469" y="513"/>
                </a:lnTo>
                <a:lnTo>
                  <a:pt x="1467" y="516"/>
                </a:lnTo>
                <a:lnTo>
                  <a:pt x="1464" y="506"/>
                </a:lnTo>
                <a:lnTo>
                  <a:pt x="1462" y="496"/>
                </a:lnTo>
                <a:lnTo>
                  <a:pt x="1459" y="529"/>
                </a:lnTo>
                <a:lnTo>
                  <a:pt x="1457" y="518"/>
                </a:lnTo>
                <a:lnTo>
                  <a:pt x="1454" y="495"/>
                </a:lnTo>
                <a:lnTo>
                  <a:pt x="1451" y="505"/>
                </a:lnTo>
                <a:lnTo>
                  <a:pt x="1449" y="507"/>
                </a:lnTo>
                <a:lnTo>
                  <a:pt x="1446" y="515"/>
                </a:lnTo>
                <a:lnTo>
                  <a:pt x="1444" y="525"/>
                </a:lnTo>
                <a:lnTo>
                  <a:pt x="1441" y="525"/>
                </a:lnTo>
                <a:lnTo>
                  <a:pt x="1439" y="490"/>
                </a:lnTo>
                <a:lnTo>
                  <a:pt x="1437" y="498"/>
                </a:lnTo>
                <a:lnTo>
                  <a:pt x="1434" y="485"/>
                </a:lnTo>
                <a:lnTo>
                  <a:pt x="1431" y="483"/>
                </a:lnTo>
                <a:lnTo>
                  <a:pt x="1429" y="517"/>
                </a:lnTo>
                <a:lnTo>
                  <a:pt x="1426" y="511"/>
                </a:lnTo>
                <a:lnTo>
                  <a:pt x="1424" y="504"/>
                </a:lnTo>
                <a:lnTo>
                  <a:pt x="1421" y="498"/>
                </a:lnTo>
                <a:lnTo>
                  <a:pt x="1419" y="458"/>
                </a:lnTo>
                <a:lnTo>
                  <a:pt x="1416" y="448"/>
                </a:lnTo>
                <a:lnTo>
                  <a:pt x="1414" y="442"/>
                </a:lnTo>
                <a:lnTo>
                  <a:pt x="1411" y="452"/>
                </a:lnTo>
                <a:lnTo>
                  <a:pt x="1409" y="452"/>
                </a:lnTo>
                <a:lnTo>
                  <a:pt x="1406" y="478"/>
                </a:lnTo>
                <a:lnTo>
                  <a:pt x="1404" y="476"/>
                </a:lnTo>
                <a:lnTo>
                  <a:pt x="1401" y="477"/>
                </a:lnTo>
                <a:lnTo>
                  <a:pt x="1399" y="477"/>
                </a:lnTo>
                <a:lnTo>
                  <a:pt x="1396" y="472"/>
                </a:lnTo>
                <a:lnTo>
                  <a:pt x="1393" y="477"/>
                </a:lnTo>
                <a:lnTo>
                  <a:pt x="1391" y="502"/>
                </a:lnTo>
                <a:lnTo>
                  <a:pt x="1388" y="476"/>
                </a:lnTo>
                <a:lnTo>
                  <a:pt x="1386" y="478"/>
                </a:lnTo>
                <a:lnTo>
                  <a:pt x="1384" y="495"/>
                </a:lnTo>
                <a:lnTo>
                  <a:pt x="1381" y="489"/>
                </a:lnTo>
                <a:lnTo>
                  <a:pt x="1379" y="480"/>
                </a:lnTo>
                <a:lnTo>
                  <a:pt x="1376" y="483"/>
                </a:lnTo>
                <a:lnTo>
                  <a:pt x="1373" y="474"/>
                </a:lnTo>
                <a:lnTo>
                  <a:pt x="1371" y="509"/>
                </a:lnTo>
                <a:lnTo>
                  <a:pt x="1368" y="477"/>
                </a:lnTo>
                <a:lnTo>
                  <a:pt x="1366" y="472"/>
                </a:lnTo>
                <a:lnTo>
                  <a:pt x="1363" y="474"/>
                </a:lnTo>
                <a:lnTo>
                  <a:pt x="1361" y="498"/>
                </a:lnTo>
                <a:lnTo>
                  <a:pt x="1358" y="483"/>
                </a:lnTo>
                <a:lnTo>
                  <a:pt x="1356" y="488"/>
                </a:lnTo>
                <a:lnTo>
                  <a:pt x="1353" y="478"/>
                </a:lnTo>
                <a:lnTo>
                  <a:pt x="1351" y="465"/>
                </a:lnTo>
                <a:lnTo>
                  <a:pt x="1348" y="456"/>
                </a:lnTo>
                <a:lnTo>
                  <a:pt x="1346" y="485"/>
                </a:lnTo>
                <a:lnTo>
                  <a:pt x="1343" y="452"/>
                </a:lnTo>
                <a:lnTo>
                  <a:pt x="1341" y="457"/>
                </a:lnTo>
                <a:lnTo>
                  <a:pt x="1338" y="441"/>
                </a:lnTo>
                <a:lnTo>
                  <a:pt x="1335" y="481"/>
                </a:lnTo>
                <a:lnTo>
                  <a:pt x="1333" y="446"/>
                </a:lnTo>
                <a:lnTo>
                  <a:pt x="1331" y="440"/>
                </a:lnTo>
                <a:lnTo>
                  <a:pt x="1328" y="445"/>
                </a:lnTo>
                <a:lnTo>
                  <a:pt x="1326" y="446"/>
                </a:lnTo>
                <a:lnTo>
                  <a:pt x="1323" y="439"/>
                </a:lnTo>
                <a:lnTo>
                  <a:pt x="1321" y="448"/>
                </a:lnTo>
                <a:lnTo>
                  <a:pt x="1318" y="448"/>
                </a:lnTo>
                <a:lnTo>
                  <a:pt x="1315" y="482"/>
                </a:lnTo>
                <a:lnTo>
                  <a:pt x="1313" y="485"/>
                </a:lnTo>
                <a:lnTo>
                  <a:pt x="1310" y="501"/>
                </a:lnTo>
                <a:lnTo>
                  <a:pt x="1308" y="502"/>
                </a:lnTo>
                <a:lnTo>
                  <a:pt x="1305" y="501"/>
                </a:lnTo>
                <a:lnTo>
                  <a:pt x="1303" y="493"/>
                </a:lnTo>
                <a:lnTo>
                  <a:pt x="1300" y="483"/>
                </a:lnTo>
                <a:lnTo>
                  <a:pt x="1298" y="440"/>
                </a:lnTo>
                <a:lnTo>
                  <a:pt x="1295" y="445"/>
                </a:lnTo>
                <a:lnTo>
                  <a:pt x="1293" y="437"/>
                </a:lnTo>
                <a:lnTo>
                  <a:pt x="1290" y="429"/>
                </a:lnTo>
                <a:lnTo>
                  <a:pt x="1288" y="426"/>
                </a:lnTo>
                <a:lnTo>
                  <a:pt x="1285" y="457"/>
                </a:lnTo>
                <a:lnTo>
                  <a:pt x="1283" y="468"/>
                </a:lnTo>
                <a:lnTo>
                  <a:pt x="1280" y="471"/>
                </a:lnTo>
                <a:lnTo>
                  <a:pt x="1278" y="478"/>
                </a:lnTo>
                <a:lnTo>
                  <a:pt x="1275" y="469"/>
                </a:lnTo>
                <a:lnTo>
                  <a:pt x="1273" y="470"/>
                </a:lnTo>
                <a:lnTo>
                  <a:pt x="1270" y="469"/>
                </a:lnTo>
                <a:lnTo>
                  <a:pt x="1268" y="449"/>
                </a:lnTo>
                <a:lnTo>
                  <a:pt x="1265" y="454"/>
                </a:lnTo>
                <a:lnTo>
                  <a:pt x="1263" y="424"/>
                </a:lnTo>
                <a:lnTo>
                  <a:pt x="1260" y="431"/>
                </a:lnTo>
                <a:lnTo>
                  <a:pt x="1257" y="414"/>
                </a:lnTo>
                <a:lnTo>
                  <a:pt x="1255" y="417"/>
                </a:lnTo>
                <a:lnTo>
                  <a:pt x="1252" y="427"/>
                </a:lnTo>
                <a:lnTo>
                  <a:pt x="1250" y="444"/>
                </a:lnTo>
                <a:lnTo>
                  <a:pt x="1247" y="411"/>
                </a:lnTo>
                <a:lnTo>
                  <a:pt x="1245" y="413"/>
                </a:lnTo>
                <a:lnTo>
                  <a:pt x="1242" y="402"/>
                </a:lnTo>
                <a:lnTo>
                  <a:pt x="1240" y="408"/>
                </a:lnTo>
                <a:lnTo>
                  <a:pt x="1237" y="392"/>
                </a:lnTo>
                <a:lnTo>
                  <a:pt x="1235" y="402"/>
                </a:lnTo>
                <a:lnTo>
                  <a:pt x="1232" y="397"/>
                </a:lnTo>
                <a:lnTo>
                  <a:pt x="1230" y="400"/>
                </a:lnTo>
                <a:lnTo>
                  <a:pt x="1227" y="424"/>
                </a:lnTo>
                <a:lnTo>
                  <a:pt x="1225" y="417"/>
                </a:lnTo>
                <a:lnTo>
                  <a:pt x="1222" y="414"/>
                </a:lnTo>
                <a:lnTo>
                  <a:pt x="1220" y="438"/>
                </a:lnTo>
                <a:lnTo>
                  <a:pt x="1217" y="453"/>
                </a:lnTo>
                <a:lnTo>
                  <a:pt x="1215" y="484"/>
                </a:lnTo>
                <a:lnTo>
                  <a:pt x="1212" y="495"/>
                </a:lnTo>
                <a:lnTo>
                  <a:pt x="1210" y="467"/>
                </a:lnTo>
                <a:lnTo>
                  <a:pt x="1207" y="478"/>
                </a:lnTo>
                <a:lnTo>
                  <a:pt x="1204" y="461"/>
                </a:lnTo>
                <a:lnTo>
                  <a:pt x="1202" y="423"/>
                </a:lnTo>
                <a:lnTo>
                  <a:pt x="1199" y="396"/>
                </a:lnTo>
                <a:lnTo>
                  <a:pt x="1197" y="392"/>
                </a:lnTo>
                <a:lnTo>
                  <a:pt x="1194" y="404"/>
                </a:lnTo>
                <a:lnTo>
                  <a:pt x="1192" y="384"/>
                </a:lnTo>
                <a:lnTo>
                  <a:pt x="1189" y="396"/>
                </a:lnTo>
                <a:lnTo>
                  <a:pt x="1187" y="411"/>
                </a:lnTo>
                <a:lnTo>
                  <a:pt x="1184" y="392"/>
                </a:lnTo>
                <a:lnTo>
                  <a:pt x="1182" y="392"/>
                </a:lnTo>
                <a:lnTo>
                  <a:pt x="1179" y="407"/>
                </a:lnTo>
                <a:lnTo>
                  <a:pt x="1177" y="417"/>
                </a:lnTo>
                <a:lnTo>
                  <a:pt x="1174" y="387"/>
                </a:lnTo>
                <a:lnTo>
                  <a:pt x="1172" y="399"/>
                </a:lnTo>
                <a:lnTo>
                  <a:pt x="1169" y="395"/>
                </a:lnTo>
                <a:lnTo>
                  <a:pt x="1167" y="354"/>
                </a:lnTo>
                <a:lnTo>
                  <a:pt x="1164" y="342"/>
                </a:lnTo>
                <a:lnTo>
                  <a:pt x="1162" y="306"/>
                </a:lnTo>
                <a:lnTo>
                  <a:pt x="1159" y="243"/>
                </a:lnTo>
                <a:lnTo>
                  <a:pt x="1157" y="137"/>
                </a:lnTo>
                <a:lnTo>
                  <a:pt x="1154" y="42"/>
                </a:lnTo>
                <a:lnTo>
                  <a:pt x="1152" y="21"/>
                </a:lnTo>
                <a:lnTo>
                  <a:pt x="1149" y="0"/>
                </a:lnTo>
                <a:lnTo>
                  <a:pt x="1146" y="74"/>
                </a:lnTo>
                <a:lnTo>
                  <a:pt x="1144" y="174"/>
                </a:lnTo>
                <a:lnTo>
                  <a:pt x="1141" y="346"/>
                </a:lnTo>
                <a:lnTo>
                  <a:pt x="1139" y="462"/>
                </a:lnTo>
                <a:lnTo>
                  <a:pt x="1136" y="511"/>
                </a:lnTo>
                <a:lnTo>
                  <a:pt x="1134" y="516"/>
                </a:lnTo>
                <a:lnTo>
                  <a:pt x="1132" y="524"/>
                </a:lnTo>
                <a:lnTo>
                  <a:pt x="1129" y="474"/>
                </a:lnTo>
                <a:lnTo>
                  <a:pt x="1126" y="443"/>
                </a:lnTo>
                <a:lnTo>
                  <a:pt x="1124" y="410"/>
                </a:lnTo>
                <a:lnTo>
                  <a:pt x="1121" y="468"/>
                </a:lnTo>
                <a:lnTo>
                  <a:pt x="1119" y="493"/>
                </a:lnTo>
                <a:lnTo>
                  <a:pt x="1116" y="483"/>
                </a:lnTo>
                <a:lnTo>
                  <a:pt x="1114" y="461"/>
                </a:lnTo>
                <a:lnTo>
                  <a:pt x="1111" y="424"/>
                </a:lnTo>
                <a:lnTo>
                  <a:pt x="1109" y="412"/>
                </a:lnTo>
                <a:lnTo>
                  <a:pt x="1106" y="381"/>
                </a:lnTo>
                <a:lnTo>
                  <a:pt x="1104" y="341"/>
                </a:lnTo>
                <a:lnTo>
                  <a:pt x="1101" y="359"/>
                </a:lnTo>
                <a:lnTo>
                  <a:pt x="1099" y="382"/>
                </a:lnTo>
                <a:lnTo>
                  <a:pt x="1096" y="359"/>
                </a:lnTo>
                <a:lnTo>
                  <a:pt x="1094" y="367"/>
                </a:lnTo>
                <a:lnTo>
                  <a:pt x="1091" y="371"/>
                </a:lnTo>
                <a:lnTo>
                  <a:pt x="1088" y="375"/>
                </a:lnTo>
                <a:lnTo>
                  <a:pt x="1086" y="357"/>
                </a:lnTo>
                <a:lnTo>
                  <a:pt x="1083" y="370"/>
                </a:lnTo>
                <a:lnTo>
                  <a:pt x="1081" y="350"/>
                </a:lnTo>
                <a:lnTo>
                  <a:pt x="1079" y="349"/>
                </a:lnTo>
                <a:lnTo>
                  <a:pt x="1076" y="355"/>
                </a:lnTo>
                <a:lnTo>
                  <a:pt x="1074" y="368"/>
                </a:lnTo>
                <a:lnTo>
                  <a:pt x="1071" y="355"/>
                </a:lnTo>
                <a:lnTo>
                  <a:pt x="1068" y="368"/>
                </a:lnTo>
                <a:lnTo>
                  <a:pt x="1066" y="334"/>
                </a:lnTo>
                <a:lnTo>
                  <a:pt x="1063" y="361"/>
                </a:lnTo>
                <a:lnTo>
                  <a:pt x="1061" y="366"/>
                </a:lnTo>
                <a:lnTo>
                  <a:pt x="1058" y="359"/>
                </a:lnTo>
                <a:lnTo>
                  <a:pt x="1056" y="356"/>
                </a:lnTo>
                <a:lnTo>
                  <a:pt x="1053" y="371"/>
                </a:lnTo>
                <a:lnTo>
                  <a:pt x="1051" y="367"/>
                </a:lnTo>
                <a:lnTo>
                  <a:pt x="1048" y="374"/>
                </a:lnTo>
                <a:lnTo>
                  <a:pt x="1046" y="374"/>
                </a:lnTo>
                <a:lnTo>
                  <a:pt x="1043" y="415"/>
                </a:lnTo>
                <a:lnTo>
                  <a:pt x="1041" y="415"/>
                </a:lnTo>
                <a:lnTo>
                  <a:pt x="1038" y="384"/>
                </a:lnTo>
                <a:lnTo>
                  <a:pt x="1036" y="386"/>
                </a:lnTo>
                <a:lnTo>
                  <a:pt x="1033" y="377"/>
                </a:lnTo>
                <a:lnTo>
                  <a:pt x="1030" y="335"/>
                </a:lnTo>
                <a:lnTo>
                  <a:pt x="1028" y="330"/>
                </a:lnTo>
                <a:lnTo>
                  <a:pt x="1026" y="334"/>
                </a:lnTo>
                <a:lnTo>
                  <a:pt x="1023" y="355"/>
                </a:lnTo>
                <a:lnTo>
                  <a:pt x="1021" y="343"/>
                </a:lnTo>
                <a:lnTo>
                  <a:pt x="1018" y="336"/>
                </a:lnTo>
                <a:lnTo>
                  <a:pt x="1016" y="343"/>
                </a:lnTo>
                <a:lnTo>
                  <a:pt x="1013" y="374"/>
                </a:lnTo>
                <a:lnTo>
                  <a:pt x="1010" y="376"/>
                </a:lnTo>
                <a:lnTo>
                  <a:pt x="1008" y="378"/>
                </a:lnTo>
                <a:lnTo>
                  <a:pt x="1005" y="391"/>
                </a:lnTo>
                <a:lnTo>
                  <a:pt x="1003" y="373"/>
                </a:lnTo>
                <a:lnTo>
                  <a:pt x="1000" y="400"/>
                </a:lnTo>
                <a:lnTo>
                  <a:pt x="998" y="376"/>
                </a:lnTo>
                <a:lnTo>
                  <a:pt x="995" y="383"/>
                </a:lnTo>
                <a:lnTo>
                  <a:pt x="993" y="395"/>
                </a:lnTo>
                <a:lnTo>
                  <a:pt x="990" y="445"/>
                </a:lnTo>
                <a:lnTo>
                  <a:pt x="988" y="466"/>
                </a:lnTo>
                <a:lnTo>
                  <a:pt x="985" y="475"/>
                </a:lnTo>
                <a:lnTo>
                  <a:pt x="983" y="473"/>
                </a:lnTo>
                <a:lnTo>
                  <a:pt x="980" y="453"/>
                </a:lnTo>
                <a:lnTo>
                  <a:pt x="978" y="453"/>
                </a:lnTo>
                <a:lnTo>
                  <a:pt x="975" y="392"/>
                </a:lnTo>
                <a:lnTo>
                  <a:pt x="972" y="373"/>
                </a:lnTo>
                <a:lnTo>
                  <a:pt x="970" y="363"/>
                </a:lnTo>
                <a:lnTo>
                  <a:pt x="968" y="335"/>
                </a:lnTo>
                <a:lnTo>
                  <a:pt x="965" y="346"/>
                </a:lnTo>
                <a:lnTo>
                  <a:pt x="963" y="332"/>
                </a:lnTo>
                <a:lnTo>
                  <a:pt x="960" y="331"/>
                </a:lnTo>
                <a:lnTo>
                  <a:pt x="958" y="322"/>
                </a:lnTo>
                <a:lnTo>
                  <a:pt x="955" y="341"/>
                </a:lnTo>
                <a:lnTo>
                  <a:pt x="952" y="348"/>
                </a:lnTo>
                <a:lnTo>
                  <a:pt x="950" y="353"/>
                </a:lnTo>
                <a:lnTo>
                  <a:pt x="947" y="370"/>
                </a:lnTo>
                <a:lnTo>
                  <a:pt x="945" y="399"/>
                </a:lnTo>
                <a:lnTo>
                  <a:pt x="942" y="413"/>
                </a:lnTo>
                <a:lnTo>
                  <a:pt x="940" y="417"/>
                </a:lnTo>
                <a:lnTo>
                  <a:pt x="937" y="401"/>
                </a:lnTo>
                <a:lnTo>
                  <a:pt x="935" y="406"/>
                </a:lnTo>
                <a:lnTo>
                  <a:pt x="932" y="351"/>
                </a:lnTo>
                <a:lnTo>
                  <a:pt x="930" y="343"/>
                </a:lnTo>
                <a:lnTo>
                  <a:pt x="927" y="350"/>
                </a:lnTo>
                <a:lnTo>
                  <a:pt x="925" y="330"/>
                </a:lnTo>
                <a:lnTo>
                  <a:pt x="922" y="379"/>
                </a:lnTo>
                <a:lnTo>
                  <a:pt x="920" y="367"/>
                </a:lnTo>
                <a:lnTo>
                  <a:pt x="917" y="365"/>
                </a:lnTo>
                <a:lnTo>
                  <a:pt x="915" y="344"/>
                </a:lnTo>
                <a:lnTo>
                  <a:pt x="912" y="349"/>
                </a:lnTo>
                <a:lnTo>
                  <a:pt x="910" y="326"/>
                </a:lnTo>
                <a:lnTo>
                  <a:pt x="907" y="312"/>
                </a:lnTo>
                <a:lnTo>
                  <a:pt x="905" y="302"/>
                </a:lnTo>
                <a:lnTo>
                  <a:pt x="902" y="324"/>
                </a:lnTo>
                <a:lnTo>
                  <a:pt x="900" y="344"/>
                </a:lnTo>
                <a:lnTo>
                  <a:pt x="897" y="282"/>
                </a:lnTo>
                <a:lnTo>
                  <a:pt x="894" y="293"/>
                </a:lnTo>
                <a:lnTo>
                  <a:pt x="892" y="324"/>
                </a:lnTo>
                <a:lnTo>
                  <a:pt x="889" y="320"/>
                </a:lnTo>
                <a:lnTo>
                  <a:pt x="887" y="320"/>
                </a:lnTo>
                <a:lnTo>
                  <a:pt x="884" y="341"/>
                </a:lnTo>
                <a:lnTo>
                  <a:pt x="882" y="345"/>
                </a:lnTo>
                <a:lnTo>
                  <a:pt x="879" y="346"/>
                </a:lnTo>
                <a:lnTo>
                  <a:pt x="877" y="318"/>
                </a:lnTo>
                <a:lnTo>
                  <a:pt x="874" y="286"/>
                </a:lnTo>
                <a:lnTo>
                  <a:pt x="872" y="297"/>
                </a:lnTo>
                <a:lnTo>
                  <a:pt x="869" y="305"/>
                </a:lnTo>
                <a:lnTo>
                  <a:pt x="867" y="290"/>
                </a:lnTo>
                <a:lnTo>
                  <a:pt x="864" y="295"/>
                </a:lnTo>
                <a:lnTo>
                  <a:pt x="862" y="323"/>
                </a:lnTo>
                <a:lnTo>
                  <a:pt x="859" y="310"/>
                </a:lnTo>
                <a:lnTo>
                  <a:pt x="857" y="314"/>
                </a:lnTo>
                <a:lnTo>
                  <a:pt x="854" y="308"/>
                </a:lnTo>
                <a:lnTo>
                  <a:pt x="852" y="284"/>
                </a:lnTo>
                <a:lnTo>
                  <a:pt x="849" y="329"/>
                </a:lnTo>
                <a:lnTo>
                  <a:pt x="847" y="361"/>
                </a:lnTo>
                <a:lnTo>
                  <a:pt x="844" y="371"/>
                </a:lnTo>
                <a:lnTo>
                  <a:pt x="842" y="429"/>
                </a:lnTo>
                <a:lnTo>
                  <a:pt x="839" y="445"/>
                </a:lnTo>
                <a:lnTo>
                  <a:pt x="836" y="467"/>
                </a:lnTo>
                <a:lnTo>
                  <a:pt x="834" y="440"/>
                </a:lnTo>
                <a:lnTo>
                  <a:pt x="831" y="392"/>
                </a:lnTo>
                <a:lnTo>
                  <a:pt x="829" y="402"/>
                </a:lnTo>
                <a:lnTo>
                  <a:pt x="827" y="362"/>
                </a:lnTo>
                <a:lnTo>
                  <a:pt x="824" y="343"/>
                </a:lnTo>
                <a:lnTo>
                  <a:pt x="821" y="326"/>
                </a:lnTo>
                <a:lnTo>
                  <a:pt x="819" y="346"/>
                </a:lnTo>
                <a:lnTo>
                  <a:pt x="816" y="361"/>
                </a:lnTo>
                <a:lnTo>
                  <a:pt x="814" y="395"/>
                </a:lnTo>
                <a:lnTo>
                  <a:pt x="811" y="409"/>
                </a:lnTo>
                <a:lnTo>
                  <a:pt x="809" y="460"/>
                </a:lnTo>
                <a:lnTo>
                  <a:pt x="806" y="485"/>
                </a:lnTo>
                <a:lnTo>
                  <a:pt x="804" y="488"/>
                </a:lnTo>
                <a:lnTo>
                  <a:pt x="801" y="436"/>
                </a:lnTo>
                <a:lnTo>
                  <a:pt x="799" y="399"/>
                </a:lnTo>
                <a:lnTo>
                  <a:pt x="796" y="375"/>
                </a:lnTo>
                <a:lnTo>
                  <a:pt x="794" y="336"/>
                </a:lnTo>
                <a:lnTo>
                  <a:pt x="791" y="303"/>
                </a:lnTo>
                <a:lnTo>
                  <a:pt x="789" y="294"/>
                </a:lnTo>
                <a:lnTo>
                  <a:pt x="786" y="315"/>
                </a:lnTo>
                <a:lnTo>
                  <a:pt x="784" y="291"/>
                </a:lnTo>
                <a:lnTo>
                  <a:pt x="781" y="298"/>
                </a:lnTo>
                <a:lnTo>
                  <a:pt x="778" y="289"/>
                </a:lnTo>
                <a:lnTo>
                  <a:pt x="776" y="288"/>
                </a:lnTo>
                <a:lnTo>
                  <a:pt x="774" y="315"/>
                </a:lnTo>
                <a:lnTo>
                  <a:pt x="771" y="316"/>
                </a:lnTo>
                <a:lnTo>
                  <a:pt x="769" y="291"/>
                </a:lnTo>
                <a:lnTo>
                  <a:pt x="766" y="321"/>
                </a:lnTo>
                <a:lnTo>
                  <a:pt x="763" y="328"/>
                </a:lnTo>
                <a:lnTo>
                  <a:pt x="761" y="384"/>
                </a:lnTo>
                <a:lnTo>
                  <a:pt x="758" y="424"/>
                </a:lnTo>
                <a:lnTo>
                  <a:pt x="756" y="447"/>
                </a:lnTo>
                <a:lnTo>
                  <a:pt x="753" y="463"/>
                </a:lnTo>
                <a:lnTo>
                  <a:pt x="751" y="444"/>
                </a:lnTo>
                <a:lnTo>
                  <a:pt x="748" y="389"/>
                </a:lnTo>
                <a:lnTo>
                  <a:pt x="746" y="361"/>
                </a:lnTo>
                <a:lnTo>
                  <a:pt x="743" y="304"/>
                </a:lnTo>
                <a:lnTo>
                  <a:pt x="741" y="291"/>
                </a:lnTo>
                <a:lnTo>
                  <a:pt x="738" y="282"/>
                </a:lnTo>
                <a:lnTo>
                  <a:pt x="736" y="257"/>
                </a:lnTo>
                <a:lnTo>
                  <a:pt x="733" y="272"/>
                </a:lnTo>
                <a:lnTo>
                  <a:pt x="731" y="295"/>
                </a:lnTo>
                <a:lnTo>
                  <a:pt x="728" y="281"/>
                </a:lnTo>
                <a:lnTo>
                  <a:pt x="726" y="268"/>
                </a:lnTo>
                <a:lnTo>
                  <a:pt x="723" y="273"/>
                </a:lnTo>
                <a:lnTo>
                  <a:pt x="720" y="274"/>
                </a:lnTo>
                <a:lnTo>
                  <a:pt x="718" y="283"/>
                </a:lnTo>
                <a:lnTo>
                  <a:pt x="716" y="295"/>
                </a:lnTo>
                <a:lnTo>
                  <a:pt x="713" y="294"/>
                </a:lnTo>
                <a:lnTo>
                  <a:pt x="711" y="341"/>
                </a:lnTo>
                <a:lnTo>
                  <a:pt x="708" y="344"/>
                </a:lnTo>
                <a:lnTo>
                  <a:pt x="705" y="369"/>
                </a:lnTo>
                <a:lnTo>
                  <a:pt x="703" y="372"/>
                </a:lnTo>
                <a:lnTo>
                  <a:pt x="700" y="382"/>
                </a:lnTo>
                <a:lnTo>
                  <a:pt x="698" y="364"/>
                </a:lnTo>
                <a:lnTo>
                  <a:pt x="695" y="341"/>
                </a:lnTo>
                <a:lnTo>
                  <a:pt x="693" y="323"/>
                </a:lnTo>
                <a:lnTo>
                  <a:pt x="690" y="379"/>
                </a:lnTo>
                <a:lnTo>
                  <a:pt x="688" y="407"/>
                </a:lnTo>
                <a:lnTo>
                  <a:pt x="685" y="456"/>
                </a:lnTo>
                <a:lnTo>
                  <a:pt x="683" y="467"/>
                </a:lnTo>
                <a:lnTo>
                  <a:pt x="680" y="447"/>
                </a:lnTo>
                <a:lnTo>
                  <a:pt x="678" y="419"/>
                </a:lnTo>
                <a:lnTo>
                  <a:pt x="675" y="382"/>
                </a:lnTo>
                <a:lnTo>
                  <a:pt x="673" y="346"/>
                </a:lnTo>
                <a:lnTo>
                  <a:pt x="670" y="345"/>
                </a:lnTo>
                <a:lnTo>
                  <a:pt x="668" y="342"/>
                </a:lnTo>
                <a:lnTo>
                  <a:pt x="665" y="358"/>
                </a:lnTo>
                <a:lnTo>
                  <a:pt x="663" y="297"/>
                </a:lnTo>
                <a:lnTo>
                  <a:pt x="660" y="307"/>
                </a:lnTo>
                <a:lnTo>
                  <a:pt x="658" y="300"/>
                </a:lnTo>
                <a:lnTo>
                  <a:pt x="655" y="281"/>
                </a:lnTo>
                <a:lnTo>
                  <a:pt x="653" y="270"/>
                </a:lnTo>
                <a:lnTo>
                  <a:pt x="650" y="306"/>
                </a:lnTo>
                <a:lnTo>
                  <a:pt x="647" y="349"/>
                </a:lnTo>
                <a:lnTo>
                  <a:pt x="645" y="362"/>
                </a:lnTo>
                <a:lnTo>
                  <a:pt x="642" y="365"/>
                </a:lnTo>
                <a:lnTo>
                  <a:pt x="640" y="340"/>
                </a:lnTo>
                <a:lnTo>
                  <a:pt x="637" y="315"/>
                </a:lnTo>
                <a:lnTo>
                  <a:pt x="635" y="332"/>
                </a:lnTo>
                <a:lnTo>
                  <a:pt x="632" y="304"/>
                </a:lnTo>
                <a:lnTo>
                  <a:pt x="630" y="261"/>
                </a:lnTo>
                <a:lnTo>
                  <a:pt x="627" y="255"/>
                </a:lnTo>
                <a:lnTo>
                  <a:pt x="625" y="270"/>
                </a:lnTo>
                <a:lnTo>
                  <a:pt x="622" y="275"/>
                </a:lnTo>
                <a:lnTo>
                  <a:pt x="620" y="255"/>
                </a:lnTo>
                <a:lnTo>
                  <a:pt x="617" y="262"/>
                </a:lnTo>
                <a:lnTo>
                  <a:pt x="615" y="285"/>
                </a:lnTo>
                <a:lnTo>
                  <a:pt x="612" y="256"/>
                </a:lnTo>
                <a:lnTo>
                  <a:pt x="610" y="268"/>
                </a:lnTo>
                <a:lnTo>
                  <a:pt x="607" y="256"/>
                </a:lnTo>
                <a:lnTo>
                  <a:pt x="605" y="276"/>
                </a:lnTo>
                <a:lnTo>
                  <a:pt x="602" y="268"/>
                </a:lnTo>
                <a:lnTo>
                  <a:pt x="600" y="271"/>
                </a:lnTo>
                <a:lnTo>
                  <a:pt x="597" y="262"/>
                </a:lnTo>
                <a:lnTo>
                  <a:pt x="595" y="265"/>
                </a:lnTo>
                <a:lnTo>
                  <a:pt x="592" y="293"/>
                </a:lnTo>
                <a:lnTo>
                  <a:pt x="589" y="280"/>
                </a:lnTo>
                <a:lnTo>
                  <a:pt x="587" y="266"/>
                </a:lnTo>
                <a:lnTo>
                  <a:pt x="584" y="254"/>
                </a:lnTo>
                <a:lnTo>
                  <a:pt x="582" y="286"/>
                </a:lnTo>
                <a:lnTo>
                  <a:pt x="579" y="271"/>
                </a:lnTo>
                <a:lnTo>
                  <a:pt x="577" y="267"/>
                </a:lnTo>
                <a:lnTo>
                  <a:pt x="575" y="260"/>
                </a:lnTo>
                <a:lnTo>
                  <a:pt x="572" y="282"/>
                </a:lnTo>
                <a:lnTo>
                  <a:pt x="569" y="268"/>
                </a:lnTo>
                <a:lnTo>
                  <a:pt x="567" y="277"/>
                </a:lnTo>
                <a:lnTo>
                  <a:pt x="564" y="292"/>
                </a:lnTo>
                <a:lnTo>
                  <a:pt x="562" y="311"/>
                </a:lnTo>
                <a:lnTo>
                  <a:pt x="559" y="342"/>
                </a:lnTo>
                <a:lnTo>
                  <a:pt x="557" y="324"/>
                </a:lnTo>
                <a:lnTo>
                  <a:pt x="554" y="320"/>
                </a:lnTo>
                <a:lnTo>
                  <a:pt x="552" y="316"/>
                </a:lnTo>
                <a:lnTo>
                  <a:pt x="549" y="314"/>
                </a:lnTo>
                <a:lnTo>
                  <a:pt x="547" y="286"/>
                </a:lnTo>
                <a:lnTo>
                  <a:pt x="544" y="262"/>
                </a:lnTo>
                <a:lnTo>
                  <a:pt x="542" y="265"/>
                </a:lnTo>
                <a:lnTo>
                  <a:pt x="539" y="288"/>
                </a:lnTo>
                <a:lnTo>
                  <a:pt x="537" y="287"/>
                </a:lnTo>
                <a:lnTo>
                  <a:pt x="534" y="287"/>
                </a:lnTo>
                <a:lnTo>
                  <a:pt x="531" y="288"/>
                </a:lnTo>
                <a:lnTo>
                  <a:pt x="529" y="318"/>
                </a:lnTo>
                <a:lnTo>
                  <a:pt x="526" y="329"/>
                </a:lnTo>
                <a:lnTo>
                  <a:pt x="524" y="346"/>
                </a:lnTo>
                <a:lnTo>
                  <a:pt x="522" y="367"/>
                </a:lnTo>
                <a:lnTo>
                  <a:pt x="519" y="365"/>
                </a:lnTo>
                <a:lnTo>
                  <a:pt x="517" y="340"/>
                </a:lnTo>
                <a:lnTo>
                  <a:pt x="514" y="312"/>
                </a:lnTo>
                <a:lnTo>
                  <a:pt x="511" y="266"/>
                </a:lnTo>
                <a:lnTo>
                  <a:pt x="509" y="287"/>
                </a:lnTo>
                <a:lnTo>
                  <a:pt x="506" y="252"/>
                </a:lnTo>
                <a:lnTo>
                  <a:pt x="504" y="273"/>
                </a:lnTo>
                <a:lnTo>
                  <a:pt x="501" y="261"/>
                </a:lnTo>
                <a:lnTo>
                  <a:pt x="499" y="289"/>
                </a:lnTo>
                <a:lnTo>
                  <a:pt x="496" y="269"/>
                </a:lnTo>
                <a:lnTo>
                  <a:pt x="494" y="272"/>
                </a:lnTo>
                <a:lnTo>
                  <a:pt x="491" y="284"/>
                </a:lnTo>
                <a:lnTo>
                  <a:pt x="489" y="311"/>
                </a:lnTo>
                <a:lnTo>
                  <a:pt x="486" y="355"/>
                </a:lnTo>
                <a:lnTo>
                  <a:pt x="484" y="397"/>
                </a:lnTo>
                <a:lnTo>
                  <a:pt x="481" y="412"/>
                </a:lnTo>
                <a:lnTo>
                  <a:pt x="479" y="431"/>
                </a:lnTo>
                <a:lnTo>
                  <a:pt x="476" y="431"/>
                </a:lnTo>
                <a:lnTo>
                  <a:pt x="473" y="388"/>
                </a:lnTo>
                <a:lnTo>
                  <a:pt x="471" y="340"/>
                </a:lnTo>
                <a:lnTo>
                  <a:pt x="468" y="296"/>
                </a:lnTo>
                <a:lnTo>
                  <a:pt x="466" y="295"/>
                </a:lnTo>
                <a:lnTo>
                  <a:pt x="464" y="268"/>
                </a:lnTo>
                <a:lnTo>
                  <a:pt x="461" y="266"/>
                </a:lnTo>
                <a:lnTo>
                  <a:pt x="459" y="257"/>
                </a:lnTo>
                <a:lnTo>
                  <a:pt x="456" y="265"/>
                </a:lnTo>
                <a:lnTo>
                  <a:pt x="453" y="277"/>
                </a:lnTo>
                <a:lnTo>
                  <a:pt x="451" y="240"/>
                </a:lnTo>
                <a:lnTo>
                  <a:pt x="448" y="228"/>
                </a:lnTo>
                <a:lnTo>
                  <a:pt x="446" y="251"/>
                </a:lnTo>
                <a:lnTo>
                  <a:pt x="443" y="282"/>
                </a:lnTo>
                <a:lnTo>
                  <a:pt x="441" y="245"/>
                </a:lnTo>
                <a:lnTo>
                  <a:pt x="438" y="256"/>
                </a:lnTo>
                <a:lnTo>
                  <a:pt x="436" y="251"/>
                </a:lnTo>
                <a:lnTo>
                  <a:pt x="433" y="266"/>
                </a:lnTo>
                <a:lnTo>
                  <a:pt x="431" y="257"/>
                </a:lnTo>
                <a:lnTo>
                  <a:pt x="428" y="252"/>
                </a:lnTo>
                <a:lnTo>
                  <a:pt x="426" y="245"/>
                </a:lnTo>
                <a:lnTo>
                  <a:pt x="423" y="248"/>
                </a:lnTo>
                <a:lnTo>
                  <a:pt x="421" y="258"/>
                </a:lnTo>
                <a:lnTo>
                  <a:pt x="418" y="263"/>
                </a:lnTo>
                <a:lnTo>
                  <a:pt x="415" y="274"/>
                </a:lnTo>
                <a:lnTo>
                  <a:pt x="413" y="291"/>
                </a:lnTo>
                <a:lnTo>
                  <a:pt x="411" y="304"/>
                </a:lnTo>
                <a:lnTo>
                  <a:pt x="408" y="323"/>
                </a:lnTo>
                <a:lnTo>
                  <a:pt x="406" y="311"/>
                </a:lnTo>
                <a:lnTo>
                  <a:pt x="403" y="307"/>
                </a:lnTo>
                <a:lnTo>
                  <a:pt x="401" y="317"/>
                </a:lnTo>
                <a:lnTo>
                  <a:pt x="398" y="296"/>
                </a:lnTo>
                <a:lnTo>
                  <a:pt x="395" y="260"/>
                </a:lnTo>
                <a:lnTo>
                  <a:pt x="393" y="290"/>
                </a:lnTo>
                <a:lnTo>
                  <a:pt x="390" y="267"/>
                </a:lnTo>
                <a:lnTo>
                  <a:pt x="388" y="259"/>
                </a:lnTo>
                <a:lnTo>
                  <a:pt x="385" y="252"/>
                </a:lnTo>
                <a:lnTo>
                  <a:pt x="383" y="285"/>
                </a:lnTo>
                <a:lnTo>
                  <a:pt x="380" y="284"/>
                </a:lnTo>
                <a:lnTo>
                  <a:pt x="378" y="284"/>
                </a:lnTo>
                <a:lnTo>
                  <a:pt x="375" y="280"/>
                </a:lnTo>
                <a:lnTo>
                  <a:pt x="373" y="274"/>
                </a:lnTo>
                <a:lnTo>
                  <a:pt x="370" y="247"/>
                </a:lnTo>
                <a:lnTo>
                  <a:pt x="368" y="277"/>
                </a:lnTo>
                <a:lnTo>
                  <a:pt x="365" y="249"/>
                </a:lnTo>
                <a:lnTo>
                  <a:pt x="363" y="260"/>
                </a:lnTo>
                <a:lnTo>
                  <a:pt x="360" y="271"/>
                </a:lnTo>
                <a:lnTo>
                  <a:pt x="358" y="291"/>
                </a:lnTo>
                <a:lnTo>
                  <a:pt x="355" y="300"/>
                </a:lnTo>
                <a:lnTo>
                  <a:pt x="353" y="370"/>
                </a:lnTo>
                <a:lnTo>
                  <a:pt x="350" y="419"/>
                </a:lnTo>
                <a:lnTo>
                  <a:pt x="348" y="435"/>
                </a:lnTo>
                <a:lnTo>
                  <a:pt x="345" y="417"/>
                </a:lnTo>
                <a:lnTo>
                  <a:pt x="343" y="383"/>
                </a:lnTo>
                <a:lnTo>
                  <a:pt x="340" y="375"/>
                </a:lnTo>
                <a:lnTo>
                  <a:pt x="337" y="323"/>
                </a:lnTo>
                <a:lnTo>
                  <a:pt x="335" y="292"/>
                </a:lnTo>
                <a:lnTo>
                  <a:pt x="332" y="297"/>
                </a:lnTo>
                <a:lnTo>
                  <a:pt x="330" y="276"/>
                </a:lnTo>
                <a:lnTo>
                  <a:pt x="327" y="288"/>
                </a:lnTo>
                <a:lnTo>
                  <a:pt x="325" y="274"/>
                </a:lnTo>
                <a:lnTo>
                  <a:pt x="322" y="263"/>
                </a:lnTo>
                <a:lnTo>
                  <a:pt x="320" y="269"/>
                </a:lnTo>
                <a:lnTo>
                  <a:pt x="317" y="278"/>
                </a:lnTo>
                <a:lnTo>
                  <a:pt x="315" y="281"/>
                </a:lnTo>
                <a:lnTo>
                  <a:pt x="312" y="255"/>
                </a:lnTo>
                <a:lnTo>
                  <a:pt x="310" y="262"/>
                </a:lnTo>
                <a:lnTo>
                  <a:pt x="307" y="276"/>
                </a:lnTo>
                <a:lnTo>
                  <a:pt x="305" y="258"/>
                </a:lnTo>
                <a:lnTo>
                  <a:pt x="302" y="258"/>
                </a:lnTo>
                <a:lnTo>
                  <a:pt x="300" y="263"/>
                </a:lnTo>
                <a:lnTo>
                  <a:pt x="297" y="303"/>
                </a:lnTo>
                <a:lnTo>
                  <a:pt x="295" y="308"/>
                </a:lnTo>
                <a:lnTo>
                  <a:pt x="292" y="289"/>
                </a:lnTo>
                <a:lnTo>
                  <a:pt x="290" y="292"/>
                </a:lnTo>
                <a:lnTo>
                  <a:pt x="287" y="320"/>
                </a:lnTo>
                <a:lnTo>
                  <a:pt x="285" y="339"/>
                </a:lnTo>
                <a:lnTo>
                  <a:pt x="282" y="320"/>
                </a:lnTo>
                <a:lnTo>
                  <a:pt x="279" y="323"/>
                </a:lnTo>
                <a:lnTo>
                  <a:pt x="277" y="321"/>
                </a:lnTo>
                <a:lnTo>
                  <a:pt x="274" y="323"/>
                </a:lnTo>
                <a:lnTo>
                  <a:pt x="272" y="291"/>
                </a:lnTo>
                <a:lnTo>
                  <a:pt x="269" y="310"/>
                </a:lnTo>
                <a:lnTo>
                  <a:pt x="267" y="300"/>
                </a:lnTo>
                <a:lnTo>
                  <a:pt x="264" y="315"/>
                </a:lnTo>
                <a:lnTo>
                  <a:pt x="262" y="270"/>
                </a:lnTo>
                <a:lnTo>
                  <a:pt x="259" y="252"/>
                </a:lnTo>
                <a:lnTo>
                  <a:pt x="257" y="269"/>
                </a:lnTo>
                <a:lnTo>
                  <a:pt x="254" y="288"/>
                </a:lnTo>
                <a:lnTo>
                  <a:pt x="252" y="262"/>
                </a:lnTo>
                <a:lnTo>
                  <a:pt x="249" y="268"/>
                </a:lnTo>
                <a:lnTo>
                  <a:pt x="247" y="316"/>
                </a:lnTo>
                <a:lnTo>
                  <a:pt x="244" y="277"/>
                </a:lnTo>
                <a:lnTo>
                  <a:pt x="242" y="277"/>
                </a:lnTo>
                <a:lnTo>
                  <a:pt x="239" y="271"/>
                </a:lnTo>
                <a:lnTo>
                  <a:pt x="237" y="279"/>
                </a:lnTo>
                <a:lnTo>
                  <a:pt x="234" y="293"/>
                </a:lnTo>
                <a:lnTo>
                  <a:pt x="232" y="282"/>
                </a:lnTo>
                <a:lnTo>
                  <a:pt x="229" y="248"/>
                </a:lnTo>
                <a:lnTo>
                  <a:pt x="227" y="286"/>
                </a:lnTo>
                <a:lnTo>
                  <a:pt x="224" y="291"/>
                </a:lnTo>
                <a:lnTo>
                  <a:pt x="221" y="294"/>
                </a:lnTo>
                <a:lnTo>
                  <a:pt x="219" y="274"/>
                </a:lnTo>
                <a:lnTo>
                  <a:pt x="216" y="292"/>
                </a:lnTo>
                <a:lnTo>
                  <a:pt x="214" y="314"/>
                </a:lnTo>
                <a:lnTo>
                  <a:pt x="212" y="279"/>
                </a:lnTo>
                <a:lnTo>
                  <a:pt x="209" y="295"/>
                </a:lnTo>
                <a:lnTo>
                  <a:pt x="206" y="311"/>
                </a:lnTo>
                <a:lnTo>
                  <a:pt x="204" y="375"/>
                </a:lnTo>
                <a:lnTo>
                  <a:pt x="201" y="407"/>
                </a:lnTo>
                <a:lnTo>
                  <a:pt x="199" y="471"/>
                </a:lnTo>
                <a:lnTo>
                  <a:pt x="196" y="486"/>
                </a:lnTo>
                <a:lnTo>
                  <a:pt x="194" y="500"/>
                </a:lnTo>
                <a:lnTo>
                  <a:pt x="191" y="448"/>
                </a:lnTo>
                <a:lnTo>
                  <a:pt x="189" y="379"/>
                </a:lnTo>
                <a:lnTo>
                  <a:pt x="186" y="350"/>
                </a:lnTo>
                <a:lnTo>
                  <a:pt x="184" y="294"/>
                </a:lnTo>
                <a:lnTo>
                  <a:pt x="181" y="305"/>
                </a:lnTo>
                <a:lnTo>
                  <a:pt x="179" y="298"/>
                </a:lnTo>
                <a:lnTo>
                  <a:pt x="176" y="294"/>
                </a:lnTo>
                <a:lnTo>
                  <a:pt x="174" y="300"/>
                </a:lnTo>
                <a:lnTo>
                  <a:pt x="171" y="310"/>
                </a:lnTo>
                <a:lnTo>
                  <a:pt x="169" y="324"/>
                </a:lnTo>
                <a:lnTo>
                  <a:pt x="166" y="346"/>
                </a:lnTo>
                <a:lnTo>
                  <a:pt x="163" y="367"/>
                </a:lnTo>
                <a:lnTo>
                  <a:pt x="161" y="376"/>
                </a:lnTo>
                <a:lnTo>
                  <a:pt x="159" y="388"/>
                </a:lnTo>
                <a:lnTo>
                  <a:pt x="156" y="347"/>
                </a:lnTo>
                <a:lnTo>
                  <a:pt x="154" y="353"/>
                </a:lnTo>
                <a:lnTo>
                  <a:pt x="151" y="323"/>
                </a:lnTo>
                <a:lnTo>
                  <a:pt x="148" y="309"/>
                </a:lnTo>
                <a:lnTo>
                  <a:pt x="146" y="292"/>
                </a:lnTo>
                <a:lnTo>
                  <a:pt x="143" y="312"/>
                </a:lnTo>
                <a:lnTo>
                  <a:pt x="141" y="305"/>
                </a:lnTo>
                <a:lnTo>
                  <a:pt x="138" y="287"/>
                </a:lnTo>
                <a:lnTo>
                  <a:pt x="136" y="333"/>
                </a:lnTo>
                <a:lnTo>
                  <a:pt x="133" y="369"/>
                </a:lnTo>
                <a:lnTo>
                  <a:pt x="131" y="391"/>
                </a:lnTo>
                <a:lnTo>
                  <a:pt x="128" y="403"/>
                </a:lnTo>
                <a:lnTo>
                  <a:pt x="126" y="416"/>
                </a:lnTo>
                <a:lnTo>
                  <a:pt x="123" y="406"/>
                </a:lnTo>
                <a:lnTo>
                  <a:pt x="121" y="436"/>
                </a:lnTo>
                <a:lnTo>
                  <a:pt x="118" y="472"/>
                </a:lnTo>
                <a:lnTo>
                  <a:pt x="116" y="506"/>
                </a:lnTo>
                <a:lnTo>
                  <a:pt x="113" y="556"/>
                </a:lnTo>
                <a:lnTo>
                  <a:pt x="110" y="564"/>
                </a:lnTo>
                <a:lnTo>
                  <a:pt x="108" y="546"/>
                </a:lnTo>
                <a:lnTo>
                  <a:pt x="106" y="494"/>
                </a:lnTo>
                <a:lnTo>
                  <a:pt x="103" y="446"/>
                </a:lnTo>
                <a:lnTo>
                  <a:pt x="101" y="389"/>
                </a:lnTo>
                <a:lnTo>
                  <a:pt x="98" y="326"/>
                </a:lnTo>
                <a:lnTo>
                  <a:pt x="96" y="299"/>
                </a:lnTo>
                <a:lnTo>
                  <a:pt x="93" y="303"/>
                </a:lnTo>
                <a:lnTo>
                  <a:pt x="90" y="289"/>
                </a:lnTo>
                <a:lnTo>
                  <a:pt x="88" y="325"/>
                </a:lnTo>
                <a:lnTo>
                  <a:pt x="85" y="316"/>
                </a:lnTo>
                <a:lnTo>
                  <a:pt x="83" y="323"/>
                </a:lnTo>
                <a:lnTo>
                  <a:pt x="80" y="358"/>
                </a:lnTo>
                <a:lnTo>
                  <a:pt x="78" y="394"/>
                </a:lnTo>
                <a:lnTo>
                  <a:pt x="75" y="401"/>
                </a:lnTo>
                <a:lnTo>
                  <a:pt x="73" y="432"/>
                </a:lnTo>
                <a:lnTo>
                  <a:pt x="70" y="482"/>
                </a:lnTo>
                <a:lnTo>
                  <a:pt x="68" y="521"/>
                </a:lnTo>
                <a:lnTo>
                  <a:pt x="65" y="538"/>
                </a:lnTo>
                <a:lnTo>
                  <a:pt x="63" y="538"/>
                </a:lnTo>
                <a:lnTo>
                  <a:pt x="60" y="514"/>
                </a:lnTo>
                <a:lnTo>
                  <a:pt x="58" y="462"/>
                </a:lnTo>
                <a:lnTo>
                  <a:pt x="55" y="406"/>
                </a:lnTo>
                <a:lnTo>
                  <a:pt x="53" y="335"/>
                </a:lnTo>
                <a:lnTo>
                  <a:pt x="50" y="317"/>
                </a:lnTo>
                <a:lnTo>
                  <a:pt x="48" y="341"/>
                </a:lnTo>
                <a:lnTo>
                  <a:pt x="45" y="328"/>
                </a:lnTo>
                <a:lnTo>
                  <a:pt x="43" y="339"/>
                </a:lnTo>
                <a:lnTo>
                  <a:pt x="40" y="376"/>
                </a:lnTo>
                <a:lnTo>
                  <a:pt x="38" y="408"/>
                </a:lnTo>
                <a:lnTo>
                  <a:pt x="35" y="385"/>
                </a:lnTo>
                <a:lnTo>
                  <a:pt x="32" y="351"/>
                </a:lnTo>
                <a:lnTo>
                  <a:pt x="30" y="351"/>
                </a:lnTo>
                <a:lnTo>
                  <a:pt x="27" y="347"/>
                </a:lnTo>
                <a:lnTo>
                  <a:pt x="25" y="333"/>
                </a:lnTo>
                <a:lnTo>
                  <a:pt x="22" y="279"/>
                </a:lnTo>
                <a:lnTo>
                  <a:pt x="20" y="285"/>
                </a:lnTo>
                <a:lnTo>
                  <a:pt x="17" y="277"/>
                </a:lnTo>
                <a:lnTo>
                  <a:pt x="15" y="294"/>
                </a:lnTo>
                <a:lnTo>
                  <a:pt x="12" y="322"/>
                </a:lnTo>
                <a:lnTo>
                  <a:pt x="10" y="358"/>
                </a:lnTo>
                <a:lnTo>
                  <a:pt x="7" y="377"/>
                </a:lnTo>
                <a:lnTo>
                  <a:pt x="5" y="396"/>
                </a:lnTo>
                <a:lnTo>
                  <a:pt x="2" y="428"/>
                </a:lnTo>
                <a:lnTo>
                  <a:pt x="0" y="443"/>
                </a:lnTo>
              </a:path>
            </a:pathLst>
          </a:custGeom>
          <a:noFill/>
          <a:ln w="476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3" name="Title 1"/>
          <p:cNvSpPr txBox="1">
            <a:spLocks/>
          </p:cNvSpPr>
          <p:nvPr/>
        </p:nvSpPr>
        <p:spPr>
          <a:xfrm>
            <a:off x="0" y="141139"/>
            <a:ext cx="9144000" cy="914400"/>
          </a:xfrm>
          <a:prstGeom prst="rect">
            <a:avLst/>
          </a:prstGeom>
          <a:solidFill>
            <a:srgbClr val="DEF6F7"/>
          </a:solidFill>
        </p:spPr>
        <p:txBody>
          <a:bodyPr vert="horz" lIns="91440" tIns="45720" rIns="91440" bIns="45720" rtlCol="0" anchor="ctr">
            <a:noAutofit/>
          </a:bodyPr>
          <a:lstStyle>
            <a:lvl1pPr algn="ctr" defTabSz="914400" rtl="0" eaLnBrk="1" latinLnBrk="0" hangingPunct="1">
              <a:spcBef>
                <a:spcPct val="0"/>
              </a:spcBef>
              <a:buNone/>
              <a:defRPr sz="3600" b="1" kern="1200">
                <a:solidFill>
                  <a:srgbClr val="293472"/>
                </a:solidFill>
                <a:latin typeface="Charis SIL"/>
                <a:ea typeface="+mj-ea"/>
                <a:cs typeface="+mj-cs"/>
              </a:defRPr>
            </a:lvl1pPr>
          </a:lstStyle>
          <a:p>
            <a:r>
              <a:rPr lang="en-US" dirty="0">
                <a:cs typeface="Charis SIL"/>
              </a:rPr>
              <a:t>The AIR-Spec Eclipse Observations</a:t>
            </a:r>
          </a:p>
        </p:txBody>
      </p:sp>
      <p:sp>
        <p:nvSpPr>
          <p:cNvPr id="2" name="Rectangle 1">
            <a:extLst>
              <a:ext uri="{FF2B5EF4-FFF2-40B4-BE49-F238E27FC236}">
                <a16:creationId xmlns:a16="http://schemas.microsoft.com/office/drawing/2014/main" id="{0EE3B406-40EF-B740-9A78-3EAE7CC9F6D8}"/>
              </a:ext>
            </a:extLst>
          </p:cNvPr>
          <p:cNvSpPr/>
          <p:nvPr/>
        </p:nvSpPr>
        <p:spPr>
          <a:xfrm>
            <a:off x="642903" y="6168398"/>
            <a:ext cx="2433680" cy="400110"/>
          </a:xfrm>
          <a:prstGeom prst="rect">
            <a:avLst/>
          </a:prstGeom>
          <a:solidFill>
            <a:srgbClr val="FFFF00"/>
          </a:solidFill>
        </p:spPr>
        <p:txBody>
          <a:bodyPr wrap="none">
            <a:spAutoFit/>
          </a:bodyPr>
          <a:lstStyle/>
          <a:p>
            <a:r>
              <a:rPr lang="en-US" sz="2000" i="1" dirty="0"/>
              <a:t>Slide from J. Samra</a:t>
            </a:r>
          </a:p>
        </p:txBody>
      </p:sp>
    </p:spTree>
    <p:extLst>
      <p:ext uri="{BB962C8B-B14F-4D97-AF65-F5344CB8AC3E}">
        <p14:creationId xmlns:p14="http://schemas.microsoft.com/office/powerpoint/2010/main" val="2947170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0" y="1387930"/>
            <a:ext cx="4969565" cy="3652720"/>
          </a:xfrm>
          <a:prstGeom prst="rect">
            <a:avLst/>
          </a:prstGeom>
          <a:solidFill>
            <a:srgbClr val="FFFF00"/>
          </a:solidFill>
          <a:ln>
            <a:noFill/>
          </a:ln>
        </p:spPr>
        <p:txBody>
          <a:bodyPr spcFirstLastPara="1" wrap="square" lIns="90000" tIns="46800" rIns="90000" bIns="46800" anchor="t" anchorCtr="0">
            <a:noAutofit/>
          </a:bodyPr>
          <a:lstStyle/>
          <a:p>
            <a:r>
              <a:rPr lang="en-US" sz="2000" dirty="0"/>
              <a:t>“I had to learn about optics to design our instruments and I used a lot of matrix math to determine how to keep the Sun pointed into our telescope as the airplane moved. </a:t>
            </a:r>
            <a:r>
              <a:rPr lang="en-US" sz="2000" i="1" dirty="0">
                <a:solidFill>
                  <a:srgbClr val="7030A0"/>
                </a:solidFill>
              </a:rPr>
              <a:t>Perhaps more surprisingly, I had to learn about flight planning in order to design a track that would allow the Gulfstream V pilots to intercept the eclipse at the right time, place, and orientation</a:t>
            </a:r>
            <a:r>
              <a:rPr lang="en-US" sz="2000" dirty="0"/>
              <a:t>.” See 13” video in </a:t>
            </a:r>
            <a:r>
              <a:rPr lang="en-US" sz="2000" dirty="0" err="1"/>
              <a:t>Lec</a:t>
            </a:r>
            <a:r>
              <a:rPr lang="en-US" sz="2000" dirty="0"/>
              <a:t>. 6 (science), courtesy Cory Wolff</a:t>
            </a:r>
          </a:p>
        </p:txBody>
      </p:sp>
      <p:sp>
        <p:nvSpPr>
          <p:cNvPr id="97" name="Google Shape;97;p1"/>
          <p:cNvSpPr txBox="1">
            <a:spLocks noGrp="1"/>
          </p:cNvSpPr>
          <p:nvPr>
            <p:ph type="title"/>
          </p:nvPr>
        </p:nvSpPr>
        <p:spPr>
          <a:xfrm>
            <a:off x="0" y="8845"/>
            <a:ext cx="4194313"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Jenna Samra</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sp>
        <p:nvSpPr>
          <p:cNvPr id="2" name="TextBox 1">
            <a:extLst>
              <a:ext uri="{FF2B5EF4-FFF2-40B4-BE49-F238E27FC236}">
                <a16:creationId xmlns:a16="http://schemas.microsoft.com/office/drawing/2014/main" id="{4C4F2301-AD20-4548-9604-7D499C0233FC}"/>
              </a:ext>
            </a:extLst>
          </p:cNvPr>
          <p:cNvSpPr txBox="1"/>
          <p:nvPr/>
        </p:nvSpPr>
        <p:spPr>
          <a:xfrm>
            <a:off x="0" y="5040650"/>
            <a:ext cx="4969565" cy="1631216"/>
          </a:xfrm>
          <a:prstGeom prst="rect">
            <a:avLst/>
          </a:prstGeom>
          <a:solidFill>
            <a:srgbClr val="DEF6F7"/>
          </a:solidFill>
        </p:spPr>
        <p:txBody>
          <a:bodyPr wrap="square" rtlCol="0">
            <a:spAutoFit/>
          </a:bodyPr>
          <a:lstStyle/>
          <a:p>
            <a:r>
              <a:rPr lang="en-US" sz="2000" b="1" i="1" dirty="0">
                <a:solidFill>
                  <a:srgbClr val="C00000"/>
                </a:solidFill>
              </a:rPr>
              <a:t>MESSAGE TO STUDENTS: </a:t>
            </a:r>
            <a:r>
              <a:rPr lang="en-US" sz="2000" b="1" i="1" dirty="0">
                <a:solidFill>
                  <a:schemeClr val="tx1"/>
                </a:solidFill>
              </a:rPr>
              <a:t>“Try to get yourself into the path of totality in 2024. I have seen the eclipse with my own eyes for only a few seconds, but I can tell you it was spectacular.”</a:t>
            </a:r>
          </a:p>
        </p:txBody>
      </p:sp>
      <p:pic>
        <p:nvPicPr>
          <p:cNvPr id="4" name="Picture 3">
            <a:extLst>
              <a:ext uri="{FF2B5EF4-FFF2-40B4-BE49-F238E27FC236}">
                <a16:creationId xmlns:a16="http://schemas.microsoft.com/office/drawing/2014/main" id="{C31091A5-37FC-FA42-94AD-7DEC3623CF0B}"/>
              </a:ext>
            </a:extLst>
          </p:cNvPr>
          <p:cNvPicPr>
            <a:picLocks noChangeAspect="1"/>
          </p:cNvPicPr>
          <p:nvPr/>
        </p:nvPicPr>
        <p:blipFill>
          <a:blip r:embed="rId3"/>
          <a:stretch>
            <a:fillRect/>
          </a:stretch>
        </p:blipFill>
        <p:spPr>
          <a:xfrm>
            <a:off x="5148470" y="379621"/>
            <a:ext cx="3995529" cy="2664891"/>
          </a:xfrm>
          <a:prstGeom prst="rect">
            <a:avLst/>
          </a:prstGeom>
        </p:spPr>
      </p:pic>
      <p:sp>
        <p:nvSpPr>
          <p:cNvPr id="5" name="TextBox 4">
            <a:extLst>
              <a:ext uri="{FF2B5EF4-FFF2-40B4-BE49-F238E27FC236}">
                <a16:creationId xmlns:a16="http://schemas.microsoft.com/office/drawing/2014/main" id="{F2C1D286-8433-4146-905B-36974845F173}"/>
              </a:ext>
            </a:extLst>
          </p:cNvPr>
          <p:cNvSpPr txBox="1"/>
          <p:nvPr/>
        </p:nvSpPr>
        <p:spPr>
          <a:xfrm>
            <a:off x="5307496" y="3142334"/>
            <a:ext cx="3438939" cy="369332"/>
          </a:xfrm>
          <a:prstGeom prst="rect">
            <a:avLst/>
          </a:prstGeom>
          <a:solidFill>
            <a:schemeClr val="bg1">
              <a:lumMod val="95000"/>
            </a:schemeClr>
          </a:solidFill>
        </p:spPr>
        <p:txBody>
          <a:bodyPr wrap="square" rtlCol="0">
            <a:spAutoFit/>
          </a:bodyPr>
          <a:lstStyle/>
          <a:p>
            <a:r>
              <a:rPr lang="en-US" sz="1800" b="1" i="1" dirty="0">
                <a:solidFill>
                  <a:srgbClr val="0070C0"/>
                </a:solidFill>
              </a:rPr>
              <a:t>Photo from Peter </a:t>
            </a:r>
            <a:r>
              <a:rPr lang="en-US" sz="1800" b="1" i="1" dirty="0" err="1">
                <a:solidFill>
                  <a:srgbClr val="0070C0"/>
                </a:solidFill>
              </a:rPr>
              <a:t>Cheimets</a:t>
            </a:r>
            <a:endParaRPr lang="en-US" sz="1800" b="1" i="1" dirty="0">
              <a:solidFill>
                <a:srgbClr val="0070C0"/>
              </a:solidFill>
            </a:endParaRPr>
          </a:p>
        </p:txBody>
      </p:sp>
      <p:sp>
        <p:nvSpPr>
          <p:cNvPr id="6" name="TextBox 5">
            <a:extLst>
              <a:ext uri="{FF2B5EF4-FFF2-40B4-BE49-F238E27FC236}">
                <a16:creationId xmlns:a16="http://schemas.microsoft.com/office/drawing/2014/main" id="{29DBBA78-C811-AF47-AA34-5AFCB820A980}"/>
              </a:ext>
            </a:extLst>
          </p:cNvPr>
          <p:cNvSpPr txBox="1"/>
          <p:nvPr/>
        </p:nvSpPr>
        <p:spPr>
          <a:xfrm>
            <a:off x="5148470" y="3609489"/>
            <a:ext cx="3597965" cy="2862322"/>
          </a:xfrm>
          <a:prstGeom prst="rect">
            <a:avLst/>
          </a:prstGeom>
          <a:solidFill>
            <a:srgbClr val="FFC000"/>
          </a:solidFill>
        </p:spPr>
        <p:txBody>
          <a:bodyPr wrap="square" rtlCol="0">
            <a:spAutoFit/>
          </a:bodyPr>
          <a:lstStyle/>
          <a:p>
            <a:r>
              <a:rPr lang="en-US" sz="2000" b="1" i="1" dirty="0">
                <a:solidFill>
                  <a:srgbClr val="7030A0"/>
                </a:solidFill>
              </a:rPr>
              <a:t>Research interests: “… the corona’s magnetic field and building an instrument that can measure it. … [it] is weak and notoriously difficult to observe, but it is incredibly important for understanding the physics of the corona.”</a:t>
            </a:r>
          </a:p>
        </p:txBody>
      </p:sp>
    </p:spTree>
    <p:extLst>
      <p:ext uri="{BB962C8B-B14F-4D97-AF65-F5344CB8AC3E}">
        <p14:creationId xmlns:p14="http://schemas.microsoft.com/office/powerpoint/2010/main" val="77137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0" y="1344698"/>
            <a:ext cx="4898572" cy="5012872"/>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dirty="0"/>
              <a:t>Japanese, PhD 2020, Kyoto (science), Osaka (letters); collaborated with Mitsuru </a:t>
            </a:r>
            <a:r>
              <a:rPr lang="en-US" dirty="0" err="1"/>
              <a:t>Sôma</a:t>
            </a:r>
            <a:endParaRPr lang="en-US" dirty="0"/>
          </a:p>
          <a:p>
            <a:pPr marL="798513" lvl="1" indent="-341313">
              <a:spcBef>
                <a:spcPts val="0"/>
              </a:spcBef>
              <a:buSzPts val="3200"/>
            </a:pPr>
            <a:r>
              <a:rPr lang="en-US" dirty="0"/>
              <a:t>Asst. Prof, Nagoya U.  </a:t>
            </a:r>
            <a:r>
              <a:rPr lang="en-US" u="sng" dirty="0"/>
              <a:t>Main interests</a:t>
            </a:r>
            <a:r>
              <a:rPr lang="en-US" dirty="0"/>
              <a:t>: </a:t>
            </a:r>
            <a:r>
              <a:rPr lang="en-US" i="1" dirty="0">
                <a:solidFill>
                  <a:srgbClr val="0070C0"/>
                </a:solidFill>
              </a:rPr>
              <a:t>space weather, solar physics, oriental history, history of science</a:t>
            </a:r>
          </a:p>
          <a:p>
            <a:pPr marL="798513" lvl="1" indent="-341313">
              <a:spcBef>
                <a:spcPts val="0"/>
              </a:spcBef>
              <a:buSzPts val="3200"/>
            </a:pPr>
            <a:r>
              <a:rPr lang="en-US" dirty="0"/>
              <a:t>Saw annular eclipse in 2012, piqued interest</a:t>
            </a:r>
          </a:p>
        </p:txBody>
      </p:sp>
      <p:sp>
        <p:nvSpPr>
          <p:cNvPr id="97" name="Google Shape;97;p1"/>
          <p:cNvSpPr txBox="1">
            <a:spLocks noGrp="1"/>
          </p:cNvSpPr>
          <p:nvPr>
            <p:ph type="title"/>
          </p:nvPr>
        </p:nvSpPr>
        <p:spPr>
          <a:xfrm>
            <a:off x="0" y="8845"/>
            <a:ext cx="9144000" cy="124348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Hisashi Hayakawa - I</a:t>
            </a:r>
            <a:endParaRPr sz="40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7B879505-6339-EB4E-AD70-80BF3C2081F5}"/>
              </a:ext>
            </a:extLst>
          </p:cNvPr>
          <p:cNvPicPr>
            <a:picLocks noChangeAspect="1"/>
          </p:cNvPicPr>
          <p:nvPr/>
        </p:nvPicPr>
        <p:blipFill>
          <a:blip r:embed="rId3"/>
          <a:stretch>
            <a:fillRect/>
          </a:stretch>
        </p:blipFill>
        <p:spPr>
          <a:xfrm>
            <a:off x="6716695" y="1344698"/>
            <a:ext cx="2167023" cy="2819608"/>
          </a:xfrm>
          <a:prstGeom prst="rect">
            <a:avLst/>
          </a:prstGeom>
        </p:spPr>
      </p:pic>
      <p:sp>
        <p:nvSpPr>
          <p:cNvPr id="6" name="TextBox 5">
            <a:extLst>
              <a:ext uri="{FF2B5EF4-FFF2-40B4-BE49-F238E27FC236}">
                <a16:creationId xmlns:a16="http://schemas.microsoft.com/office/drawing/2014/main" id="{385ED7EE-058B-544F-A87A-0FC040A2BB0C}"/>
              </a:ext>
            </a:extLst>
          </p:cNvPr>
          <p:cNvSpPr txBox="1"/>
          <p:nvPr/>
        </p:nvSpPr>
        <p:spPr>
          <a:xfrm>
            <a:off x="5219040" y="2246635"/>
            <a:ext cx="1380249" cy="830997"/>
          </a:xfrm>
          <a:prstGeom prst="rect">
            <a:avLst/>
          </a:prstGeom>
          <a:solidFill>
            <a:schemeClr val="bg1">
              <a:lumMod val="95000"/>
            </a:schemeClr>
          </a:solidFill>
        </p:spPr>
        <p:txBody>
          <a:bodyPr wrap="square" rtlCol="0">
            <a:spAutoFit/>
          </a:bodyPr>
          <a:lstStyle/>
          <a:p>
            <a:r>
              <a:rPr lang="en-US" sz="1600" b="1" i="1" dirty="0">
                <a:solidFill>
                  <a:srgbClr val="0070C0"/>
                </a:solidFill>
              </a:rPr>
              <a:t>Hisashi Hayakawa, </a:t>
            </a:r>
            <a:r>
              <a:rPr lang="en-US" sz="1600" b="1" i="1" dirty="0">
                <a:solidFill>
                  <a:srgbClr val="0070C0"/>
                </a:solidFill>
                <a:hlinkClick r:id="rId4">
                  <a:extLst>
                    <a:ext uri="{A12FA001-AC4F-418D-AE19-62706E023703}">
                      <ahyp:hlinkClr xmlns:ahyp="http://schemas.microsoft.com/office/drawing/2018/hyperlinkcolor" val="tx"/>
                    </a:ext>
                  </a:extLst>
                </a:hlinkClick>
              </a:rPr>
              <a:t>Nagoya U.</a:t>
            </a:r>
            <a:r>
              <a:rPr lang="en-US" sz="1600" b="1" i="1" dirty="0">
                <a:solidFill>
                  <a:srgbClr val="0070C0"/>
                </a:solidFill>
              </a:rPr>
              <a:t> </a:t>
            </a:r>
          </a:p>
        </p:txBody>
      </p:sp>
      <p:sp>
        <p:nvSpPr>
          <p:cNvPr id="7" name="TextBox 6">
            <a:extLst>
              <a:ext uri="{FF2B5EF4-FFF2-40B4-BE49-F238E27FC236}">
                <a16:creationId xmlns:a16="http://schemas.microsoft.com/office/drawing/2014/main" id="{22B97612-CEA9-D445-9EBC-6319F822FBEF}"/>
              </a:ext>
            </a:extLst>
          </p:cNvPr>
          <p:cNvSpPr txBox="1"/>
          <p:nvPr/>
        </p:nvSpPr>
        <p:spPr>
          <a:xfrm>
            <a:off x="5186806" y="4273826"/>
            <a:ext cx="3546242" cy="1631216"/>
          </a:xfrm>
          <a:prstGeom prst="rect">
            <a:avLst/>
          </a:prstGeom>
          <a:solidFill>
            <a:srgbClr val="FFC000"/>
          </a:solidFill>
        </p:spPr>
        <p:txBody>
          <a:bodyPr wrap="square" rtlCol="0">
            <a:spAutoFit/>
          </a:bodyPr>
          <a:lstStyle/>
          <a:p>
            <a:r>
              <a:rPr lang="en-US" sz="2000" b="1" i="1" dirty="0">
                <a:solidFill>
                  <a:srgbClr val="7030A0"/>
                </a:solidFill>
              </a:rPr>
              <a:t>Hayakawa: “eclipses allow us to understand the variability of solar corona dynamics and Earth’s rotation speed.”</a:t>
            </a:r>
          </a:p>
        </p:txBody>
      </p:sp>
    </p:spTree>
    <p:extLst>
      <p:ext uri="{BB962C8B-B14F-4D97-AF65-F5344CB8AC3E}">
        <p14:creationId xmlns:p14="http://schemas.microsoft.com/office/powerpoint/2010/main" val="3159806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0" y="1277254"/>
            <a:ext cx="4830417" cy="1943024"/>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sz="2400" u="sng" dirty="0"/>
              <a:t>Techniques</a:t>
            </a:r>
            <a:r>
              <a:rPr lang="en-US" sz="2400" dirty="0"/>
              <a:t>: “</a:t>
            </a:r>
            <a:r>
              <a:rPr lang="en-US" sz="2400" i="1" dirty="0"/>
              <a:t>archival investigations </a:t>
            </a:r>
            <a:r>
              <a:rPr lang="en-US" sz="2400" dirty="0"/>
              <a:t>… and contextualized eclipse records with the … sunspot number, … solar flux etc.”</a:t>
            </a:r>
          </a:p>
        </p:txBody>
      </p:sp>
      <p:sp>
        <p:nvSpPr>
          <p:cNvPr id="97" name="Google Shape;97;p1"/>
          <p:cNvSpPr txBox="1">
            <a:spLocks noGrp="1"/>
          </p:cNvSpPr>
          <p:nvPr>
            <p:ph type="title"/>
          </p:nvPr>
        </p:nvSpPr>
        <p:spPr>
          <a:xfrm>
            <a:off x="0" y="-20187"/>
            <a:ext cx="4830417"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Hisashi Hayakawa - II</a:t>
            </a:r>
            <a:endParaRPr sz="36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sp>
        <p:nvSpPr>
          <p:cNvPr id="2" name="TextBox 1">
            <a:extLst>
              <a:ext uri="{FF2B5EF4-FFF2-40B4-BE49-F238E27FC236}">
                <a16:creationId xmlns:a16="http://schemas.microsoft.com/office/drawing/2014/main" id="{EBFD1890-87AB-5349-AF56-ADB6BC3596D7}"/>
              </a:ext>
            </a:extLst>
          </p:cNvPr>
          <p:cNvSpPr txBox="1"/>
          <p:nvPr/>
        </p:nvSpPr>
        <p:spPr>
          <a:xfrm>
            <a:off x="4921525" y="188679"/>
            <a:ext cx="4075286" cy="6063198"/>
          </a:xfrm>
          <a:prstGeom prst="rect">
            <a:avLst/>
          </a:prstGeom>
          <a:solidFill>
            <a:srgbClr val="FFC000"/>
          </a:solidFill>
        </p:spPr>
        <p:txBody>
          <a:bodyPr wrap="square" rtlCol="0">
            <a:spAutoFit/>
          </a:bodyPr>
          <a:lstStyle/>
          <a:p>
            <a:r>
              <a:rPr lang="en-US" sz="2400" b="1" dirty="0"/>
              <a:t>Special eclipses: </a:t>
            </a:r>
          </a:p>
          <a:p>
            <a:pPr lvl="2"/>
            <a:r>
              <a:rPr lang="en-US" sz="2400" b="1" dirty="0"/>
              <a:t>1706, 1715 </a:t>
            </a:r>
            <a:r>
              <a:rPr lang="en-US" sz="2400" dirty="0"/>
              <a:t>– earliest datable drawings of total eclipses</a:t>
            </a:r>
          </a:p>
          <a:p>
            <a:pPr lvl="1"/>
            <a:r>
              <a:rPr lang="en-US" sz="2000" dirty="0"/>
              <a:t>-- Contrast end, aftermath of “Maunder Minimum” </a:t>
            </a:r>
          </a:p>
          <a:p>
            <a:pPr lvl="1"/>
            <a:r>
              <a:rPr lang="en-US" sz="2000" dirty="0"/>
              <a:t>---- when sunspots and solar output were very low</a:t>
            </a:r>
          </a:p>
          <a:p>
            <a:pPr lvl="1"/>
            <a:r>
              <a:rPr lang="en-US" sz="2000" dirty="0"/>
              <a:t>1706 – no streamers</a:t>
            </a:r>
          </a:p>
          <a:p>
            <a:pPr lvl="1"/>
            <a:r>
              <a:rPr lang="en-US" sz="2000" dirty="0"/>
              <a:t>1715 – significant streamers</a:t>
            </a:r>
          </a:p>
          <a:p>
            <a:endParaRPr lang="en-US" sz="2400" dirty="0"/>
          </a:p>
          <a:p>
            <a:r>
              <a:rPr lang="en-US" sz="2400" b="1" dirty="0">
                <a:solidFill>
                  <a:srgbClr val="0070C0"/>
                </a:solidFill>
              </a:rPr>
              <a:t>1806</a:t>
            </a:r>
            <a:r>
              <a:rPr lang="en-US" sz="2400" dirty="0">
                <a:solidFill>
                  <a:srgbClr val="0070C0"/>
                </a:solidFill>
              </a:rPr>
              <a:t> – earliest drawing from US</a:t>
            </a:r>
          </a:p>
          <a:p>
            <a:r>
              <a:rPr lang="en-US" sz="2000" dirty="0">
                <a:solidFill>
                  <a:srgbClr val="0070C0"/>
                </a:solidFill>
              </a:rPr>
              <a:t>-- in middle of “Dalton Minimum”</a:t>
            </a:r>
          </a:p>
          <a:p>
            <a:r>
              <a:rPr lang="en-US" sz="2000" dirty="0">
                <a:solidFill>
                  <a:srgbClr val="0070C0"/>
                </a:solidFill>
              </a:rPr>
              <a:t>---- but had significant coronal streamers</a:t>
            </a:r>
          </a:p>
          <a:p>
            <a:r>
              <a:rPr lang="en-US" sz="2000" i="1" dirty="0">
                <a:solidFill>
                  <a:schemeClr val="tx1"/>
                </a:solidFill>
              </a:rPr>
              <a:t>------ </a:t>
            </a:r>
            <a:r>
              <a:rPr lang="en-US" sz="2000" i="1" u="sng" dirty="0">
                <a:solidFill>
                  <a:srgbClr val="7030A0"/>
                </a:solidFill>
              </a:rPr>
              <a:t>thus different from Maunder Minimum</a:t>
            </a:r>
          </a:p>
        </p:txBody>
      </p:sp>
      <p:pic>
        <p:nvPicPr>
          <p:cNvPr id="6" name="Picture 1" descr="ch10_fig_maunderminimum_commons.wikimedia.org.jpg">
            <a:extLst>
              <a:ext uri="{FF2B5EF4-FFF2-40B4-BE49-F238E27FC236}">
                <a16:creationId xmlns:a16="http://schemas.microsoft.com/office/drawing/2014/main" id="{920A9CCA-D143-4448-98C6-DC2C88EDFB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903" y="3584269"/>
            <a:ext cx="4392612"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FE956936-F160-7A47-AF02-7B82ED183D92}"/>
              </a:ext>
            </a:extLst>
          </p:cNvPr>
          <p:cNvSpPr txBox="1"/>
          <p:nvPr/>
        </p:nvSpPr>
        <p:spPr>
          <a:xfrm>
            <a:off x="536713" y="4037753"/>
            <a:ext cx="1368287" cy="307777"/>
          </a:xfrm>
          <a:prstGeom prst="rect">
            <a:avLst/>
          </a:prstGeom>
          <a:noFill/>
        </p:spPr>
        <p:txBody>
          <a:bodyPr wrap="square" rtlCol="0">
            <a:spAutoFit/>
          </a:bodyPr>
          <a:lstStyle/>
          <a:p>
            <a:r>
              <a:rPr lang="en-US" i="1" dirty="0">
                <a:solidFill>
                  <a:srgbClr val="7030A0"/>
                </a:solidFill>
              </a:rPr>
              <a:t>Little Ice Age</a:t>
            </a:r>
          </a:p>
        </p:txBody>
      </p:sp>
      <p:sp>
        <p:nvSpPr>
          <p:cNvPr id="4" name="TextBox 3">
            <a:extLst>
              <a:ext uri="{FF2B5EF4-FFF2-40B4-BE49-F238E27FC236}">
                <a16:creationId xmlns:a16="http://schemas.microsoft.com/office/drawing/2014/main" id="{58D9E786-DCCD-7542-9120-8CE78FA8FA30}"/>
              </a:ext>
            </a:extLst>
          </p:cNvPr>
          <p:cNvSpPr txBox="1"/>
          <p:nvPr/>
        </p:nvSpPr>
        <p:spPr>
          <a:xfrm>
            <a:off x="1996108" y="3926087"/>
            <a:ext cx="838200" cy="307777"/>
          </a:xfrm>
          <a:prstGeom prst="rect">
            <a:avLst/>
          </a:prstGeom>
          <a:noFill/>
        </p:spPr>
        <p:txBody>
          <a:bodyPr wrap="square" rtlCol="0">
            <a:spAutoFit/>
          </a:bodyPr>
          <a:lstStyle/>
          <a:p>
            <a:r>
              <a:rPr lang="en-US" i="1" dirty="0">
                <a:solidFill>
                  <a:srgbClr val="7030A0"/>
                </a:solidFill>
              </a:rPr>
              <a:t>Cooling</a:t>
            </a:r>
          </a:p>
        </p:txBody>
      </p:sp>
      <p:sp>
        <p:nvSpPr>
          <p:cNvPr id="5" name="TextBox 4">
            <a:extLst>
              <a:ext uri="{FF2B5EF4-FFF2-40B4-BE49-F238E27FC236}">
                <a16:creationId xmlns:a16="http://schemas.microsoft.com/office/drawing/2014/main" id="{D90C3EF8-C284-2643-B8FD-60CFEC1A4FAA}"/>
              </a:ext>
            </a:extLst>
          </p:cNvPr>
          <p:cNvSpPr txBox="1"/>
          <p:nvPr/>
        </p:nvSpPr>
        <p:spPr>
          <a:xfrm>
            <a:off x="317811" y="5451169"/>
            <a:ext cx="3492189" cy="369332"/>
          </a:xfrm>
          <a:prstGeom prst="rect">
            <a:avLst/>
          </a:prstGeom>
          <a:noFill/>
        </p:spPr>
        <p:txBody>
          <a:bodyPr wrap="square" rtlCol="0">
            <a:spAutoFit/>
          </a:bodyPr>
          <a:lstStyle/>
          <a:p>
            <a:r>
              <a:rPr lang="en-US" sz="1800" b="1" i="1" dirty="0"/>
              <a:t>Source: </a:t>
            </a:r>
            <a:r>
              <a:rPr lang="en-US" sz="1800" b="1" i="1" dirty="0">
                <a:solidFill>
                  <a:srgbClr val="0070C0"/>
                </a:solidFill>
                <a:hlinkClick r:id="rId4">
                  <a:extLst>
                    <a:ext uri="{A12FA001-AC4F-418D-AE19-62706E023703}">
                      <ahyp:hlinkClr xmlns:ahyp="http://schemas.microsoft.com/office/drawing/2018/hyperlinkcolor" val="tx"/>
                    </a:ext>
                  </a:extLst>
                </a:hlinkClick>
              </a:rPr>
              <a:t>Wikipedia</a:t>
            </a:r>
            <a:endParaRPr lang="en-US" sz="1800" b="1" i="1" dirty="0">
              <a:solidFill>
                <a:srgbClr val="0070C0"/>
              </a:solidFill>
            </a:endParaRPr>
          </a:p>
        </p:txBody>
      </p:sp>
    </p:spTree>
    <p:extLst>
      <p:ext uri="{BB962C8B-B14F-4D97-AF65-F5344CB8AC3E}">
        <p14:creationId xmlns:p14="http://schemas.microsoft.com/office/powerpoint/2010/main" val="379879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08858" y="1509527"/>
            <a:ext cx="2364638" cy="5012872"/>
          </a:xfrm>
          <a:prstGeom prst="rect">
            <a:avLst/>
          </a:prstGeom>
          <a:solidFill>
            <a:srgbClr val="FFFF00"/>
          </a:solidFill>
          <a:ln>
            <a:noFill/>
          </a:ln>
        </p:spPr>
        <p:txBody>
          <a:bodyPr spcFirstLastPara="1" wrap="square" lIns="90000" tIns="46800" rIns="90000" bIns="46800" anchor="t" anchorCtr="0">
            <a:noAutofit/>
          </a:bodyPr>
          <a:lstStyle/>
          <a:p>
            <a:pPr marL="341313" indent="-341313">
              <a:spcBef>
                <a:spcPts val="0"/>
              </a:spcBef>
              <a:buSzPts val="3200"/>
            </a:pPr>
            <a:r>
              <a:rPr lang="en-US" sz="1800" b="1" i="1" dirty="0"/>
              <a:t>From Hayakawa et al. (2021, J Space Weather, 11).  </a:t>
            </a:r>
          </a:p>
          <a:p>
            <a:pPr marL="341313" indent="-341313">
              <a:spcBef>
                <a:spcPts val="0"/>
              </a:spcBef>
              <a:buSzPts val="3200"/>
            </a:pPr>
            <a:r>
              <a:rPr lang="en-US" sz="1800" b="1" i="1" dirty="0">
                <a:solidFill>
                  <a:srgbClr val="0070C0"/>
                </a:solidFill>
              </a:rPr>
              <a:t>Figs. a, b, c from end, max, start of Cy 24, processed by M </a:t>
            </a:r>
            <a:r>
              <a:rPr lang="en-US" sz="1800" b="1" i="1" dirty="0" err="1">
                <a:solidFill>
                  <a:srgbClr val="0070C0"/>
                </a:solidFill>
              </a:rPr>
              <a:t>Druckmüller</a:t>
            </a:r>
            <a:r>
              <a:rPr lang="en-US" sz="1800" b="1" i="1" dirty="0">
                <a:solidFill>
                  <a:srgbClr val="0070C0"/>
                </a:solidFill>
              </a:rPr>
              <a:t>.  </a:t>
            </a:r>
          </a:p>
          <a:p>
            <a:pPr marL="341313" indent="-341313">
              <a:spcBef>
                <a:spcPts val="0"/>
              </a:spcBef>
              <a:buSzPts val="3200"/>
            </a:pPr>
            <a:r>
              <a:rPr lang="en-US" sz="1800" b="1" i="1" dirty="0">
                <a:solidFill>
                  <a:srgbClr val="C00000"/>
                </a:solidFill>
              </a:rPr>
              <a:t>Figs. d, e, f  from end, max and start of Cy 14, from photographic plates.  See article for details.</a:t>
            </a:r>
          </a:p>
        </p:txBody>
      </p:sp>
      <p:sp>
        <p:nvSpPr>
          <p:cNvPr id="97" name="Google Shape;97;p1"/>
          <p:cNvSpPr txBox="1">
            <a:spLocks noGrp="1"/>
          </p:cNvSpPr>
          <p:nvPr>
            <p:ph type="title"/>
          </p:nvPr>
        </p:nvSpPr>
        <p:spPr>
          <a:xfrm>
            <a:off x="0" y="8845"/>
            <a:ext cx="5192487" cy="12974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Hisashi Hayakawa - III</a:t>
            </a:r>
            <a:endParaRPr sz="3600" dirty="0"/>
          </a:p>
        </p:txBody>
      </p:sp>
      <p:sp>
        <p:nvSpPr>
          <p:cNvPr id="98" name="Google Shape;98;p1"/>
          <p:cNvSpPr txBox="1"/>
          <p:nvPr/>
        </p:nvSpPr>
        <p:spPr>
          <a:xfrm>
            <a:off x="0" y="90488"/>
            <a:ext cx="38100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a:ea typeface="Arial"/>
                <a:cs typeface="Arial"/>
                <a:sym typeface="Arial"/>
              </a:rPr>
              <a:t>© Gerard </a:t>
            </a:r>
            <a:r>
              <a:rPr lang="en-US" sz="1800" b="0" i="0" u="none" strike="noStrike" cap="none" dirty="0" err="1">
                <a:solidFill>
                  <a:schemeClr val="dk1"/>
                </a:solidFill>
                <a:latin typeface="Arial"/>
                <a:ea typeface="Arial"/>
                <a:cs typeface="Arial"/>
                <a:sym typeface="Arial"/>
              </a:rPr>
              <a:t>Williger</a:t>
            </a:r>
            <a:r>
              <a:rPr lang="en-US" sz="1800" b="0" i="0" u="none" strike="noStrike" cap="none" dirty="0">
                <a:solidFill>
                  <a:schemeClr val="dk1"/>
                </a:solidFill>
                <a:latin typeface="Arial"/>
                <a:ea typeface="Arial"/>
                <a:cs typeface="Arial"/>
                <a:sym typeface="Arial"/>
              </a:rPr>
              <a:t> 2023, U Louisville</a:t>
            </a:r>
            <a:endParaRPr dirty="0"/>
          </a:p>
        </p:txBody>
      </p:sp>
      <p:pic>
        <p:nvPicPr>
          <p:cNvPr id="3" name="Picture 2">
            <a:extLst>
              <a:ext uri="{FF2B5EF4-FFF2-40B4-BE49-F238E27FC236}">
                <a16:creationId xmlns:a16="http://schemas.microsoft.com/office/drawing/2014/main" id="{04C9B324-AA93-264B-B104-9F1C38461A7C}"/>
              </a:ext>
            </a:extLst>
          </p:cNvPr>
          <p:cNvPicPr>
            <a:picLocks noChangeAspect="1"/>
          </p:cNvPicPr>
          <p:nvPr/>
        </p:nvPicPr>
        <p:blipFill>
          <a:blip r:embed="rId3"/>
          <a:stretch>
            <a:fillRect/>
          </a:stretch>
        </p:blipFill>
        <p:spPr>
          <a:xfrm>
            <a:off x="2582353" y="1273004"/>
            <a:ext cx="6561647" cy="5452636"/>
          </a:xfrm>
          <a:prstGeom prst="rect">
            <a:avLst/>
          </a:prstGeom>
        </p:spPr>
      </p:pic>
      <p:sp>
        <p:nvSpPr>
          <p:cNvPr id="2" name="TextBox 1">
            <a:extLst>
              <a:ext uri="{FF2B5EF4-FFF2-40B4-BE49-F238E27FC236}">
                <a16:creationId xmlns:a16="http://schemas.microsoft.com/office/drawing/2014/main" id="{24055480-4A00-2D48-B2E5-619F0633564E}"/>
              </a:ext>
            </a:extLst>
          </p:cNvPr>
          <p:cNvSpPr txBox="1"/>
          <p:nvPr/>
        </p:nvSpPr>
        <p:spPr>
          <a:xfrm rot="16200000">
            <a:off x="1847455" y="5557804"/>
            <a:ext cx="1590636" cy="338554"/>
          </a:xfrm>
          <a:prstGeom prst="rect">
            <a:avLst/>
          </a:prstGeom>
          <a:noFill/>
        </p:spPr>
        <p:txBody>
          <a:bodyPr wrap="square" rtlCol="0">
            <a:spAutoFit/>
          </a:bodyPr>
          <a:lstStyle/>
          <a:p>
            <a:r>
              <a:rPr lang="en-US" sz="1600" b="1" dirty="0">
                <a:solidFill>
                  <a:srgbClr val="00B0F0"/>
                </a:solidFill>
              </a:rPr>
              <a:t>Solar Activity</a:t>
            </a:r>
          </a:p>
        </p:txBody>
      </p:sp>
      <p:sp>
        <p:nvSpPr>
          <p:cNvPr id="4" name="TextBox 3">
            <a:extLst>
              <a:ext uri="{FF2B5EF4-FFF2-40B4-BE49-F238E27FC236}">
                <a16:creationId xmlns:a16="http://schemas.microsoft.com/office/drawing/2014/main" id="{7F806994-4C2F-D346-B539-06D7E3689D53}"/>
              </a:ext>
            </a:extLst>
          </p:cNvPr>
          <p:cNvSpPr txBox="1"/>
          <p:nvPr/>
        </p:nvSpPr>
        <p:spPr>
          <a:xfrm>
            <a:off x="3810000" y="1509527"/>
            <a:ext cx="994756" cy="307777"/>
          </a:xfrm>
          <a:prstGeom prst="rect">
            <a:avLst/>
          </a:prstGeom>
          <a:noFill/>
        </p:spPr>
        <p:txBody>
          <a:bodyPr wrap="square" rtlCol="0">
            <a:spAutoFit/>
          </a:bodyPr>
          <a:lstStyle/>
          <a:p>
            <a:r>
              <a:rPr lang="en-US" dirty="0">
                <a:solidFill>
                  <a:srgbClr val="FFFF00"/>
                </a:solidFill>
              </a:rPr>
              <a:t>2019</a:t>
            </a:r>
          </a:p>
        </p:txBody>
      </p:sp>
      <p:sp>
        <p:nvSpPr>
          <p:cNvPr id="5" name="Rectangle 4">
            <a:extLst>
              <a:ext uri="{FF2B5EF4-FFF2-40B4-BE49-F238E27FC236}">
                <a16:creationId xmlns:a16="http://schemas.microsoft.com/office/drawing/2014/main" id="{B783BEBC-3688-954B-8E27-A834CF6E02DB}"/>
              </a:ext>
            </a:extLst>
          </p:cNvPr>
          <p:cNvSpPr/>
          <p:nvPr/>
        </p:nvSpPr>
        <p:spPr>
          <a:xfrm>
            <a:off x="5741297" y="1509527"/>
            <a:ext cx="582211" cy="307777"/>
          </a:xfrm>
          <a:prstGeom prst="rect">
            <a:avLst/>
          </a:prstGeom>
        </p:spPr>
        <p:txBody>
          <a:bodyPr wrap="none">
            <a:spAutoFit/>
          </a:bodyPr>
          <a:lstStyle/>
          <a:p>
            <a:r>
              <a:rPr lang="en-US" dirty="0">
                <a:solidFill>
                  <a:srgbClr val="FFFF00"/>
                </a:solidFill>
              </a:rPr>
              <a:t>2013</a:t>
            </a:r>
          </a:p>
        </p:txBody>
      </p:sp>
      <p:sp>
        <p:nvSpPr>
          <p:cNvPr id="6" name="Rectangle 5">
            <a:extLst>
              <a:ext uri="{FF2B5EF4-FFF2-40B4-BE49-F238E27FC236}">
                <a16:creationId xmlns:a16="http://schemas.microsoft.com/office/drawing/2014/main" id="{677233AC-6F5F-F441-BDD0-8543D7615001}"/>
              </a:ext>
            </a:extLst>
          </p:cNvPr>
          <p:cNvSpPr/>
          <p:nvPr/>
        </p:nvSpPr>
        <p:spPr>
          <a:xfrm>
            <a:off x="7755614" y="1509527"/>
            <a:ext cx="582211" cy="307777"/>
          </a:xfrm>
          <a:prstGeom prst="rect">
            <a:avLst/>
          </a:prstGeom>
        </p:spPr>
        <p:txBody>
          <a:bodyPr wrap="none">
            <a:spAutoFit/>
          </a:bodyPr>
          <a:lstStyle/>
          <a:p>
            <a:r>
              <a:rPr lang="en-US" dirty="0">
                <a:solidFill>
                  <a:srgbClr val="FFFF00"/>
                </a:solidFill>
              </a:rPr>
              <a:t>2009</a:t>
            </a:r>
          </a:p>
        </p:txBody>
      </p:sp>
      <p:sp>
        <p:nvSpPr>
          <p:cNvPr id="7" name="Rectangle 6">
            <a:extLst>
              <a:ext uri="{FF2B5EF4-FFF2-40B4-BE49-F238E27FC236}">
                <a16:creationId xmlns:a16="http://schemas.microsoft.com/office/drawing/2014/main" id="{8F5F49E0-8B5F-AA48-9DD9-90DD7742ECCB}"/>
              </a:ext>
            </a:extLst>
          </p:cNvPr>
          <p:cNvSpPr/>
          <p:nvPr/>
        </p:nvSpPr>
        <p:spPr>
          <a:xfrm>
            <a:off x="4280894" y="3275112"/>
            <a:ext cx="582211" cy="307777"/>
          </a:xfrm>
          <a:prstGeom prst="rect">
            <a:avLst/>
          </a:prstGeom>
        </p:spPr>
        <p:txBody>
          <a:bodyPr wrap="none">
            <a:spAutoFit/>
          </a:bodyPr>
          <a:lstStyle/>
          <a:p>
            <a:r>
              <a:rPr lang="en-US" dirty="0">
                <a:solidFill>
                  <a:srgbClr val="0070C0"/>
                </a:solidFill>
              </a:rPr>
              <a:t>1914</a:t>
            </a:r>
          </a:p>
        </p:txBody>
      </p:sp>
      <p:sp>
        <p:nvSpPr>
          <p:cNvPr id="8" name="Rectangle 7">
            <a:extLst>
              <a:ext uri="{FF2B5EF4-FFF2-40B4-BE49-F238E27FC236}">
                <a16:creationId xmlns:a16="http://schemas.microsoft.com/office/drawing/2014/main" id="{FE710704-08CD-8444-998C-50C4352DB29C}"/>
              </a:ext>
            </a:extLst>
          </p:cNvPr>
          <p:cNvSpPr/>
          <p:nvPr/>
        </p:nvSpPr>
        <p:spPr>
          <a:xfrm>
            <a:off x="6421341" y="3266903"/>
            <a:ext cx="582211" cy="307777"/>
          </a:xfrm>
          <a:prstGeom prst="rect">
            <a:avLst/>
          </a:prstGeom>
        </p:spPr>
        <p:txBody>
          <a:bodyPr wrap="none">
            <a:spAutoFit/>
          </a:bodyPr>
          <a:lstStyle/>
          <a:p>
            <a:r>
              <a:rPr lang="en-US" dirty="0">
                <a:solidFill>
                  <a:srgbClr val="0070C0"/>
                </a:solidFill>
              </a:rPr>
              <a:t>1905</a:t>
            </a:r>
          </a:p>
        </p:txBody>
      </p:sp>
      <p:sp>
        <p:nvSpPr>
          <p:cNvPr id="9" name="Rectangle 8">
            <a:extLst>
              <a:ext uri="{FF2B5EF4-FFF2-40B4-BE49-F238E27FC236}">
                <a16:creationId xmlns:a16="http://schemas.microsoft.com/office/drawing/2014/main" id="{8300921A-1809-5B4F-8C0C-181C4375D7C6}"/>
              </a:ext>
            </a:extLst>
          </p:cNvPr>
          <p:cNvSpPr/>
          <p:nvPr/>
        </p:nvSpPr>
        <p:spPr>
          <a:xfrm>
            <a:off x="7755613" y="3258694"/>
            <a:ext cx="582211" cy="307777"/>
          </a:xfrm>
          <a:prstGeom prst="rect">
            <a:avLst/>
          </a:prstGeom>
        </p:spPr>
        <p:txBody>
          <a:bodyPr wrap="none">
            <a:spAutoFit/>
          </a:bodyPr>
          <a:lstStyle/>
          <a:p>
            <a:r>
              <a:rPr lang="en-US" dirty="0">
                <a:solidFill>
                  <a:srgbClr val="0070C0"/>
                </a:solidFill>
              </a:rPr>
              <a:t>1901</a:t>
            </a:r>
          </a:p>
        </p:txBody>
      </p:sp>
    </p:spTree>
    <p:extLst>
      <p:ext uri="{BB962C8B-B14F-4D97-AF65-F5344CB8AC3E}">
        <p14:creationId xmlns:p14="http://schemas.microsoft.com/office/powerpoint/2010/main" val="1868822923"/>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6931</TotalTime>
  <Words>1186</Words>
  <Application>Microsoft Macintosh PowerPoint</Application>
  <PresentationFormat>On-screen Show (4:3)</PresentationFormat>
  <Paragraphs>119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Charis SIL</vt:lpstr>
      <vt:lpstr>Roboto</vt:lpstr>
      <vt:lpstr>Times New Roman</vt:lpstr>
      <vt:lpstr>Office Theme</vt:lpstr>
      <vt:lpstr>Jay Anderson - I</vt:lpstr>
      <vt:lpstr>Jay Anderson - II</vt:lpstr>
      <vt:lpstr>Jenna Samra</vt:lpstr>
      <vt:lpstr>PowerPoint Presentation</vt:lpstr>
      <vt:lpstr>PowerPoint Presentation</vt:lpstr>
      <vt:lpstr>Jenna Samra</vt:lpstr>
      <vt:lpstr>Hisashi Hayakawa - I</vt:lpstr>
      <vt:lpstr>Hisashi Hayakawa - II</vt:lpstr>
      <vt:lpstr>Hisashi Hayakawa - III</vt:lpstr>
      <vt:lpstr>A Sample of Authors</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11: A Sampling of  Eclipses in Film, TV &amp; Music</dc:title>
  <dc:creator>Microsoft Office User</dc:creator>
  <cp:lastModifiedBy>Microsoft Office User</cp:lastModifiedBy>
  <cp:revision>1251</cp:revision>
  <cp:lastPrinted>2024-02-29T00:47:35Z</cp:lastPrinted>
  <dcterms:created xsi:type="dcterms:W3CDTF">2020-01-14T17:50:28Z</dcterms:created>
  <dcterms:modified xsi:type="dcterms:W3CDTF">2024-02-29T00:52:56Z</dcterms:modified>
</cp:coreProperties>
</file>